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9" r:id="rId2"/>
    <p:sldId id="270" r:id="rId3"/>
    <p:sldId id="257" r:id="rId4"/>
    <p:sldId id="259" r:id="rId5"/>
    <p:sldId id="262" r:id="rId6"/>
    <p:sldId id="268"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43" autoAdjust="0"/>
    <p:restoredTop sz="94699"/>
  </p:normalViewPr>
  <p:slideViewPr>
    <p:cSldViewPr snapToGrid="0">
      <p:cViewPr varScale="1">
        <p:scale>
          <a:sx n="106" d="100"/>
          <a:sy n="106" d="100"/>
        </p:scale>
        <p:origin x="208"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232E3E-F5EE-4F02-8AD7-4F3CD43B1B69}" type="datetimeFigureOut">
              <a:rPr lang="en-US" smtClean="0"/>
              <a:t>3/10/26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B5FE19-AB4B-42C3-9A30-C6A633B0FECB}" type="slidenum">
              <a:rPr lang="en-US" smtClean="0"/>
              <a:t>‹#›</a:t>
            </a:fld>
            <a:endParaRPr lang="en-US"/>
          </a:p>
        </p:txBody>
      </p:sp>
    </p:spTree>
    <p:extLst>
      <p:ext uri="{BB962C8B-B14F-4D97-AF65-F5344CB8AC3E}">
        <p14:creationId xmlns:p14="http://schemas.microsoft.com/office/powerpoint/2010/main" val="3147522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g3b12e2cbe4c_0_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3" name="Google Shape;43;g3b12e2cbe4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3b12e2cbe4c_0_1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3" name="Google Shape;53;g3b12e2cbe4c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3b12e2cbe4c_0_16: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 name="Google Shape;80;g3b12e2cbe4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b12e2cbe4c_0_135: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0" name="Google Shape;150;g3b12e2cbe4c_0_1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FB5E6-A769-19FB-25E2-DAE8EB6A0B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9F9A39-AF0B-9703-AAD6-1AA50969B0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156351-21C8-776E-7431-7C28388AE850}"/>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5" name="Footer Placeholder 4">
            <a:extLst>
              <a:ext uri="{FF2B5EF4-FFF2-40B4-BE49-F238E27FC236}">
                <a16:creationId xmlns:a16="http://schemas.microsoft.com/office/drawing/2014/main" id="{1FBFFCD0-92BD-CFF7-1801-7255667FAE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E0A819-ABB4-B5D9-8328-5FFECF8C7BDC}"/>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3210454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2488B-D787-3754-AC60-0EF54097C1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5790C0-FAB9-E069-A63F-1E161DC124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C697A2-B1C3-0280-63A8-E94226FF7CEB}"/>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5" name="Footer Placeholder 4">
            <a:extLst>
              <a:ext uri="{FF2B5EF4-FFF2-40B4-BE49-F238E27FC236}">
                <a16:creationId xmlns:a16="http://schemas.microsoft.com/office/drawing/2014/main" id="{C8A0A74B-4679-D33E-FCF5-A0E6BBA7AC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4A9D62-B271-6039-F008-DBAA48C6272E}"/>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414469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71B8C1-4988-1BDF-57EF-2C5C07E1E5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F4920E-18AF-96A2-12DD-3A57EC91CD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AC1C8E-3342-AEF1-3FA7-EBE63F83564B}"/>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5" name="Footer Placeholder 4">
            <a:extLst>
              <a:ext uri="{FF2B5EF4-FFF2-40B4-BE49-F238E27FC236}">
                <a16:creationId xmlns:a16="http://schemas.microsoft.com/office/drawing/2014/main" id="{A71F06E9-6A0B-11CB-1A80-1BDF7735C9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5A9CE-8AFC-7FFD-44C6-BDD4B3FD8513}"/>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1865353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DE94A-E935-AC54-680B-81CD45DB67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53DE5E-398C-5984-1D80-A46D893018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7F17F1-A615-CDD2-6323-09FF03A87C28}"/>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5" name="Footer Placeholder 4">
            <a:extLst>
              <a:ext uri="{FF2B5EF4-FFF2-40B4-BE49-F238E27FC236}">
                <a16:creationId xmlns:a16="http://schemas.microsoft.com/office/drawing/2014/main" id="{5502F448-682C-753B-6F2B-8003FAC78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2E34FE-6C81-AB35-F963-8371A7D2BCA0}"/>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2207383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48B46-EB24-A534-16AD-C67CDD8C2C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3D10357-604F-51B1-D811-9C25A6DF5FB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867FE2-2E35-9E3B-1D58-766432B2480C}"/>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5" name="Footer Placeholder 4">
            <a:extLst>
              <a:ext uri="{FF2B5EF4-FFF2-40B4-BE49-F238E27FC236}">
                <a16:creationId xmlns:a16="http://schemas.microsoft.com/office/drawing/2014/main" id="{8FB105F2-464B-5249-C445-B4881D4DF7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98E5A4-0FAB-0BB4-7F97-49E701FCB386}"/>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402986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FB23A-318D-DDA6-1EED-7BDC5A23D0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8B08FC-32FC-DEA3-82D9-12B8C1CCD8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5671BCE-1F75-970E-1057-6000B6765A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192448-334F-CCF4-CCB6-F340A4982979}"/>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6" name="Footer Placeholder 5">
            <a:extLst>
              <a:ext uri="{FF2B5EF4-FFF2-40B4-BE49-F238E27FC236}">
                <a16:creationId xmlns:a16="http://schemas.microsoft.com/office/drawing/2014/main" id="{1CF466E1-6961-68A0-B52B-C82E3E602C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27886C-22C3-CDBD-9FB1-46432F428626}"/>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2362362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E05DB-6DAE-7365-6397-C670E38B6C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EF2186-387D-17A5-E782-479FD59C9D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CFB751-DE59-5F26-C795-B7D5E03F07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EED44DF-5EC1-71F3-6456-7F2D9E7FF3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1A0891-B8FE-2E1A-F76F-5641747743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088B55-77E8-89A3-442E-161BBF3016BE}"/>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8" name="Footer Placeholder 7">
            <a:extLst>
              <a:ext uri="{FF2B5EF4-FFF2-40B4-BE49-F238E27FC236}">
                <a16:creationId xmlns:a16="http://schemas.microsoft.com/office/drawing/2014/main" id="{48435176-A612-626D-BA66-E567C0669A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0AF137-689C-591F-AFF6-0280E651F984}"/>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3503983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67585-D170-377D-6C38-B539C074D9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E94943-FE78-5DD3-A1D3-4688FAE169B5}"/>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4" name="Footer Placeholder 3">
            <a:extLst>
              <a:ext uri="{FF2B5EF4-FFF2-40B4-BE49-F238E27FC236}">
                <a16:creationId xmlns:a16="http://schemas.microsoft.com/office/drawing/2014/main" id="{4D12917C-2C22-FD4E-6E7B-25F2835030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AF1649-1E79-55F4-EAB9-4C469365851A}"/>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1636084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832FC7-5D6F-0D9E-7432-85AD2DEA30DB}"/>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3" name="Footer Placeholder 2">
            <a:extLst>
              <a:ext uri="{FF2B5EF4-FFF2-40B4-BE49-F238E27FC236}">
                <a16:creationId xmlns:a16="http://schemas.microsoft.com/office/drawing/2014/main" id="{857B7679-3E4C-3FD6-F4C6-652155D2FB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666B85-65F6-AA5E-3F3D-CD2E1F327647}"/>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1852123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5A850-72D7-F52A-5C63-9FD75633D2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F1230DB-9D46-F17E-7629-D0AD56FEEC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C24EB4-E691-0D78-3436-5B8F5B5CE0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158296-6BA6-3BE9-13DF-36969A43B672}"/>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6" name="Footer Placeholder 5">
            <a:extLst>
              <a:ext uri="{FF2B5EF4-FFF2-40B4-BE49-F238E27FC236}">
                <a16:creationId xmlns:a16="http://schemas.microsoft.com/office/drawing/2014/main" id="{50225159-8091-E155-04D1-28F5FC21B0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E56481-6781-2C08-0402-5461D8453404}"/>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3650208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600F6-8BC1-DD48-727E-C2F08BC10D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3DA5CD7-D0AA-D4B8-F0E2-04B8E1F6B7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884147-0871-2265-8A48-57184BC9F5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B6991D-18A6-F179-ECD4-B05D2813B7E7}"/>
              </a:ext>
            </a:extLst>
          </p:cNvPr>
          <p:cNvSpPr>
            <a:spLocks noGrp="1"/>
          </p:cNvSpPr>
          <p:nvPr>
            <p:ph type="dt" sz="half" idx="10"/>
          </p:nvPr>
        </p:nvSpPr>
        <p:spPr/>
        <p:txBody>
          <a:bodyPr/>
          <a:lstStyle/>
          <a:p>
            <a:fld id="{E3215818-EC5F-416A-8C80-BA18F1E65B62}" type="datetimeFigureOut">
              <a:rPr lang="en-US" smtClean="0"/>
              <a:t>3/10/26</a:t>
            </a:fld>
            <a:endParaRPr lang="en-US"/>
          </a:p>
        </p:txBody>
      </p:sp>
      <p:sp>
        <p:nvSpPr>
          <p:cNvPr id="6" name="Footer Placeholder 5">
            <a:extLst>
              <a:ext uri="{FF2B5EF4-FFF2-40B4-BE49-F238E27FC236}">
                <a16:creationId xmlns:a16="http://schemas.microsoft.com/office/drawing/2014/main" id="{4A595DA1-3527-3085-6482-D4F93B8EBB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08ABA5-36C3-BD17-1E41-4E282F357209}"/>
              </a:ext>
            </a:extLst>
          </p:cNvPr>
          <p:cNvSpPr>
            <a:spLocks noGrp="1"/>
          </p:cNvSpPr>
          <p:nvPr>
            <p:ph type="sldNum" sz="quarter" idx="12"/>
          </p:nvPr>
        </p:nvSpPr>
        <p:spPr/>
        <p:txBody>
          <a:bodyPr/>
          <a:lstStyle/>
          <a:p>
            <a:fld id="{F27E2A26-DDBE-4841-B003-BD961E502E0D}" type="slidenum">
              <a:rPr lang="en-US" smtClean="0"/>
              <a:t>‹#›</a:t>
            </a:fld>
            <a:endParaRPr lang="en-US"/>
          </a:p>
        </p:txBody>
      </p:sp>
    </p:spTree>
    <p:extLst>
      <p:ext uri="{BB962C8B-B14F-4D97-AF65-F5344CB8AC3E}">
        <p14:creationId xmlns:p14="http://schemas.microsoft.com/office/powerpoint/2010/main" val="126931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0C4301-40C0-5EA9-6992-05B2B6DD34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50EB68-7874-7D7F-EA52-D4B570F091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B21CD6-0240-A819-1EEF-539DA939F1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3215818-EC5F-416A-8C80-BA18F1E65B62}" type="datetimeFigureOut">
              <a:rPr lang="en-US" smtClean="0"/>
              <a:t>3/10/26</a:t>
            </a:fld>
            <a:endParaRPr lang="en-US"/>
          </a:p>
        </p:txBody>
      </p:sp>
      <p:sp>
        <p:nvSpPr>
          <p:cNvPr id="5" name="Footer Placeholder 4">
            <a:extLst>
              <a:ext uri="{FF2B5EF4-FFF2-40B4-BE49-F238E27FC236}">
                <a16:creationId xmlns:a16="http://schemas.microsoft.com/office/drawing/2014/main" id="{6A920AF6-4783-39EA-1D7D-42799A53AA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E455DD3-A934-9FE2-DD08-BFDF5BBB64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27E2A26-DDBE-4841-B003-BD961E502E0D}" type="slidenum">
              <a:rPr lang="en-US" smtClean="0"/>
              <a:t>‹#›</a:t>
            </a:fld>
            <a:endParaRPr lang="en-US"/>
          </a:p>
        </p:txBody>
      </p:sp>
    </p:spTree>
    <p:extLst>
      <p:ext uri="{BB962C8B-B14F-4D97-AF65-F5344CB8AC3E}">
        <p14:creationId xmlns:p14="http://schemas.microsoft.com/office/powerpoint/2010/main" val="3550011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29">
            <a:extLst>
              <a:ext uri="{FF2B5EF4-FFF2-40B4-BE49-F238E27FC236}">
                <a16:creationId xmlns:a16="http://schemas.microsoft.com/office/drawing/2014/main" id="{519334DB-EC8F-4050-9C6E-F92B6A72DA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31" name="Color Cover">
              <a:extLst>
                <a:ext uri="{FF2B5EF4-FFF2-40B4-BE49-F238E27FC236}">
                  <a16:creationId xmlns:a16="http://schemas.microsoft.com/office/drawing/2014/main" id="{EA01B1DD-00B6-4407-827C-3F408B773B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Color Cover">
              <a:extLst>
                <a:ext uri="{FF2B5EF4-FFF2-40B4-BE49-F238E27FC236}">
                  <a16:creationId xmlns:a16="http://schemas.microsoft.com/office/drawing/2014/main" id="{AF1D500A-77DB-437E-A54D-45B239D6D0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4" name="Group 33">
            <a:extLst>
              <a:ext uri="{FF2B5EF4-FFF2-40B4-BE49-F238E27FC236}">
                <a16:creationId xmlns:a16="http://schemas.microsoft.com/office/drawing/2014/main" id="{3F87BA2A-0B66-4DEF-A04F-2CC1722572E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35" name="Color">
              <a:extLst>
                <a:ext uri="{FF2B5EF4-FFF2-40B4-BE49-F238E27FC236}">
                  <a16:creationId xmlns:a16="http://schemas.microsoft.com/office/drawing/2014/main" id="{522B2F8C-7861-41DA-AB7F-C621655E4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Color">
              <a:extLst>
                <a:ext uri="{FF2B5EF4-FFF2-40B4-BE49-F238E27FC236}">
                  <a16:creationId xmlns:a16="http://schemas.microsoft.com/office/drawing/2014/main" id="{90AE996F-5C1A-4DD0-B66D-9C837744AA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8" name="Group 37">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52" cy="6858000"/>
            <a:chOff x="0" y="0"/>
            <a:chExt cx="12188952" cy="6858000"/>
          </a:xfrm>
        </p:grpSpPr>
        <p:sp>
          <p:nvSpPr>
            <p:cNvPr id="39" name="Freeform: Shape 38">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0" name="Freeform: Shape 39">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1" name="Freeform: Shape 40">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2" name="Freeform: Shape 41">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3" name="Freeform: Shape 42">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4" name="Freeform: Shape 43">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5" name="Freeform: Shape 44">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5" name="Slide Number Placeholder 4">
            <a:extLst>
              <a:ext uri="{FF2B5EF4-FFF2-40B4-BE49-F238E27FC236}">
                <a16:creationId xmlns:a16="http://schemas.microsoft.com/office/drawing/2014/main" id="{998A2E07-C020-408B-818B-D6430638A417}"/>
              </a:ext>
            </a:extLst>
          </p:cNvPr>
          <p:cNvSpPr>
            <a:spLocks noGrp="1"/>
          </p:cNvSpPr>
          <p:nvPr>
            <p:ph type="sldNum" sz="quarter" idx="12"/>
          </p:nvPr>
        </p:nvSpPr>
        <p:spPr>
          <a:xfrm>
            <a:off x="11548272" y="6217920"/>
            <a:ext cx="640080" cy="640080"/>
          </a:xfrm>
        </p:spPr>
        <p:txBody>
          <a:bodyPr vert="horz" lIns="91440" tIns="45720" rIns="91440" bIns="45720" rtlCol="0" anchor="ctr">
            <a:normAutofit/>
          </a:bodyPr>
          <a:lstStyle/>
          <a:p>
            <a:pPr algn="ctr">
              <a:spcAft>
                <a:spcPts val="600"/>
              </a:spcAft>
            </a:pPr>
            <a:fld id="{41DB359F-991E-4688-A1EE-E5870B731E76}" type="slidenum">
              <a:rPr lang="en-US" sz="1600">
                <a:solidFill>
                  <a:schemeClr val="tx2"/>
                </a:solidFill>
              </a:rPr>
              <a:pPr algn="ctr">
                <a:spcAft>
                  <a:spcPts val="600"/>
                </a:spcAft>
              </a:pPr>
              <a:t>1</a:t>
            </a:fld>
            <a:endParaRPr lang="en-US" sz="1600">
              <a:solidFill>
                <a:schemeClr val="tx2"/>
              </a:solidFill>
            </a:endParaRPr>
          </a:p>
        </p:txBody>
      </p:sp>
      <p:pic>
        <p:nvPicPr>
          <p:cNvPr id="4" name="Picture 3" descr="A close-up of a logo&#10;&#10;AI-generated content may be incorrect.">
            <a:extLst>
              <a:ext uri="{FF2B5EF4-FFF2-40B4-BE49-F238E27FC236}">
                <a16:creationId xmlns:a16="http://schemas.microsoft.com/office/drawing/2014/main" id="{02ECC9C4-A864-6574-AA69-E0EB68C8B4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2660" y="812409"/>
            <a:ext cx="2245351" cy="765992"/>
          </a:xfrm>
          <a:prstGeom prst="rect">
            <a:avLst/>
          </a:prstGeom>
        </p:spPr>
      </p:pic>
      <p:pic>
        <p:nvPicPr>
          <p:cNvPr id="7" name="Picture 6" descr="A red and blue letters on a black background&#10;&#10;AI-generated content may be incorrect.">
            <a:extLst>
              <a:ext uri="{FF2B5EF4-FFF2-40B4-BE49-F238E27FC236}">
                <a16:creationId xmlns:a16="http://schemas.microsoft.com/office/drawing/2014/main" id="{D107B5A0-DFBB-96A6-C900-7B59C3D4CD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68740" y="812409"/>
            <a:ext cx="2260600" cy="711200"/>
          </a:xfrm>
          <a:prstGeom prst="rect">
            <a:avLst/>
          </a:prstGeom>
        </p:spPr>
      </p:pic>
      <p:pic>
        <p:nvPicPr>
          <p:cNvPr id="9" name="Picture 8" descr="A pool in a resort&#10;&#10;AI-generated content may be incorrect.">
            <a:extLst>
              <a:ext uri="{FF2B5EF4-FFF2-40B4-BE49-F238E27FC236}">
                <a16:creationId xmlns:a16="http://schemas.microsoft.com/office/drawing/2014/main" id="{B6186218-E5FE-1428-8ABF-C0930018C4B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29536" y="3101264"/>
            <a:ext cx="2980749" cy="2239820"/>
          </a:xfrm>
          <a:prstGeom prst="rect">
            <a:avLst/>
          </a:prstGeom>
        </p:spPr>
      </p:pic>
      <p:sp>
        <p:nvSpPr>
          <p:cNvPr id="11" name="TextBox 10">
            <a:extLst>
              <a:ext uri="{FF2B5EF4-FFF2-40B4-BE49-F238E27FC236}">
                <a16:creationId xmlns:a16="http://schemas.microsoft.com/office/drawing/2014/main" id="{282DE094-013A-DB6F-6FF3-8DA3250A312A}"/>
              </a:ext>
            </a:extLst>
          </p:cNvPr>
          <p:cNvSpPr txBox="1"/>
          <p:nvPr/>
        </p:nvSpPr>
        <p:spPr>
          <a:xfrm>
            <a:off x="1805976" y="1560954"/>
            <a:ext cx="4304536" cy="400110"/>
          </a:xfrm>
          <a:prstGeom prst="rect">
            <a:avLst/>
          </a:prstGeom>
          <a:noFill/>
        </p:spPr>
        <p:txBody>
          <a:bodyPr wrap="square">
            <a:spAutoFit/>
          </a:bodyPr>
          <a:lstStyle/>
          <a:p>
            <a:r>
              <a:rPr lang="en-US" sz="2000" b="1" i="1" dirty="0"/>
              <a:t>Network Operators’ Forum 2026</a:t>
            </a:r>
          </a:p>
        </p:txBody>
      </p:sp>
      <p:sp>
        <p:nvSpPr>
          <p:cNvPr id="13" name="TextBox 12">
            <a:extLst>
              <a:ext uri="{FF2B5EF4-FFF2-40B4-BE49-F238E27FC236}">
                <a16:creationId xmlns:a16="http://schemas.microsoft.com/office/drawing/2014/main" id="{69C1223A-5621-8DB2-5509-ED346F110E7B}"/>
              </a:ext>
            </a:extLst>
          </p:cNvPr>
          <p:cNvSpPr txBox="1"/>
          <p:nvPr/>
        </p:nvSpPr>
        <p:spPr>
          <a:xfrm>
            <a:off x="650085" y="2007109"/>
            <a:ext cx="10679255" cy="1200329"/>
          </a:xfrm>
          <a:prstGeom prst="rect">
            <a:avLst/>
          </a:prstGeom>
          <a:noFill/>
        </p:spPr>
        <p:txBody>
          <a:bodyPr wrap="square">
            <a:spAutoFit/>
          </a:bodyPr>
          <a:lstStyle/>
          <a:p>
            <a:r>
              <a:rPr lang="en-US" dirty="0"/>
              <a:t>Hosted by Myanmar Internet Exchange (MMIX) and Myanmar Network Operators’ Group (MMNOG), this forum unites Internet industry leaders, network engineers, operators, content providers, government representatives, and international organizations to foster peering, share technical expertise, and strengthen Myanmar’s Internet ecosystem.</a:t>
            </a:r>
          </a:p>
        </p:txBody>
      </p:sp>
      <p:sp>
        <p:nvSpPr>
          <p:cNvPr id="15" name="TextBox 14">
            <a:extLst>
              <a:ext uri="{FF2B5EF4-FFF2-40B4-BE49-F238E27FC236}">
                <a16:creationId xmlns:a16="http://schemas.microsoft.com/office/drawing/2014/main" id="{130AFD57-E909-BDFF-DA2A-37B9DE492965}"/>
              </a:ext>
            </a:extLst>
          </p:cNvPr>
          <p:cNvSpPr txBox="1"/>
          <p:nvPr/>
        </p:nvSpPr>
        <p:spPr>
          <a:xfrm>
            <a:off x="1124062" y="3226085"/>
            <a:ext cx="1504974" cy="369332"/>
          </a:xfrm>
          <a:prstGeom prst="rect">
            <a:avLst/>
          </a:prstGeom>
          <a:noFill/>
        </p:spPr>
        <p:txBody>
          <a:bodyPr wrap="square">
            <a:spAutoFit/>
          </a:bodyPr>
          <a:lstStyle/>
          <a:p>
            <a:r>
              <a:rPr lang="en-US" b="1" dirty="0"/>
              <a:t>Why Attend</a:t>
            </a:r>
          </a:p>
        </p:txBody>
      </p:sp>
      <p:sp>
        <p:nvSpPr>
          <p:cNvPr id="20" name="TextBox 19">
            <a:extLst>
              <a:ext uri="{FF2B5EF4-FFF2-40B4-BE49-F238E27FC236}">
                <a16:creationId xmlns:a16="http://schemas.microsoft.com/office/drawing/2014/main" id="{08EC85E1-31EB-29F4-48CC-2FC2A58B3827}"/>
              </a:ext>
            </a:extLst>
          </p:cNvPr>
          <p:cNvSpPr txBox="1"/>
          <p:nvPr/>
        </p:nvSpPr>
        <p:spPr>
          <a:xfrm>
            <a:off x="862660" y="3623021"/>
            <a:ext cx="4819842" cy="1754326"/>
          </a:xfrm>
          <a:prstGeom prst="rect">
            <a:avLst/>
          </a:prstGeom>
          <a:noFill/>
        </p:spPr>
        <p:txBody>
          <a:bodyPr wrap="square">
            <a:spAutoFit/>
          </a:bodyPr>
          <a:lstStyle/>
          <a:p>
            <a:r>
              <a:rPr lang="en-US" dirty="0"/>
              <a:t>• Build peering relationships </a:t>
            </a:r>
          </a:p>
          <a:p>
            <a:r>
              <a:rPr lang="en-US" dirty="0"/>
              <a:t>• Exchange technical and operational expertise </a:t>
            </a:r>
          </a:p>
          <a:p>
            <a:r>
              <a:rPr lang="en-US" dirty="0"/>
              <a:t>• Connect with regional and global Internet stakeholders </a:t>
            </a:r>
          </a:p>
          <a:p>
            <a:r>
              <a:rPr lang="en-US" dirty="0"/>
              <a:t>• Support resilient Internet infrastructure development</a:t>
            </a:r>
          </a:p>
        </p:txBody>
      </p:sp>
      <p:sp>
        <p:nvSpPr>
          <p:cNvPr id="22" name="TextBox 21">
            <a:extLst>
              <a:ext uri="{FF2B5EF4-FFF2-40B4-BE49-F238E27FC236}">
                <a16:creationId xmlns:a16="http://schemas.microsoft.com/office/drawing/2014/main" id="{E0088B9F-A337-C2A6-9E97-FD2AD7774247}"/>
              </a:ext>
            </a:extLst>
          </p:cNvPr>
          <p:cNvSpPr txBox="1"/>
          <p:nvPr/>
        </p:nvSpPr>
        <p:spPr>
          <a:xfrm>
            <a:off x="626019" y="5558100"/>
            <a:ext cx="11560082" cy="646331"/>
          </a:xfrm>
          <a:prstGeom prst="rect">
            <a:avLst/>
          </a:prstGeom>
          <a:noFill/>
        </p:spPr>
        <p:txBody>
          <a:bodyPr wrap="square">
            <a:spAutoFit/>
          </a:bodyPr>
          <a:lstStyle/>
          <a:p>
            <a:r>
              <a:rPr lang="en-US" dirty="0"/>
              <a:t>We warmly invite Network Operators, Engineers, and Industry Professionals to participate and contribute to the advancement of MMIX &amp; MMNOG. More information: </a:t>
            </a:r>
            <a:r>
              <a:rPr lang="en-US" dirty="0" err="1"/>
              <a:t>mmnog.net.mm</a:t>
            </a:r>
            <a:r>
              <a:rPr lang="en-US" dirty="0"/>
              <a:t>/MMNOG8-YGN/</a:t>
            </a:r>
          </a:p>
        </p:txBody>
      </p:sp>
      <p:sp>
        <p:nvSpPr>
          <p:cNvPr id="25" name="TextBox 24">
            <a:extLst>
              <a:ext uri="{FF2B5EF4-FFF2-40B4-BE49-F238E27FC236}">
                <a16:creationId xmlns:a16="http://schemas.microsoft.com/office/drawing/2014/main" id="{BAD21A13-7137-7EB8-FB5C-6CE58248C098}"/>
              </a:ext>
            </a:extLst>
          </p:cNvPr>
          <p:cNvSpPr txBox="1"/>
          <p:nvPr/>
        </p:nvSpPr>
        <p:spPr>
          <a:xfrm>
            <a:off x="9310285" y="3410752"/>
            <a:ext cx="2230436" cy="276999"/>
          </a:xfrm>
          <a:prstGeom prst="rect">
            <a:avLst/>
          </a:prstGeom>
          <a:noFill/>
        </p:spPr>
        <p:txBody>
          <a:bodyPr wrap="square">
            <a:spAutoFit/>
          </a:bodyPr>
          <a:lstStyle/>
          <a:p>
            <a:pPr>
              <a:buNone/>
            </a:pPr>
            <a:r>
              <a:rPr lang="en-US" sz="1200">
                <a:solidFill>
                  <a:srgbClr val="0D1F37"/>
                </a:solidFill>
                <a:latin typeface="Helvetica" pitchFamily="2" charset="0"/>
              </a:rPr>
              <a:t>Date</a:t>
            </a:r>
            <a:endParaRPr lang="en-US" sz="1200" dirty="0">
              <a:solidFill>
                <a:srgbClr val="0D1F37"/>
              </a:solidFill>
              <a:effectLst/>
              <a:latin typeface="Helvetica" pitchFamily="2" charset="0"/>
            </a:endParaRPr>
          </a:p>
        </p:txBody>
      </p:sp>
    </p:spTree>
    <p:extLst>
      <p:ext uri="{BB962C8B-B14F-4D97-AF65-F5344CB8AC3E}">
        <p14:creationId xmlns:p14="http://schemas.microsoft.com/office/powerpoint/2010/main" val="240391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up of a logo&#10;&#10;AI-generated content may be incorrect.">
            <a:extLst>
              <a:ext uri="{FF2B5EF4-FFF2-40B4-BE49-F238E27FC236}">
                <a16:creationId xmlns:a16="http://schemas.microsoft.com/office/drawing/2014/main" id="{2F1BB7C6-D097-119E-B910-DCC6C324F8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2677" y="2225054"/>
            <a:ext cx="7058249" cy="2407892"/>
          </a:xfrm>
          <a:prstGeom prst="rect">
            <a:avLst/>
          </a:prstGeom>
        </p:spPr>
      </p:pic>
      <p:pic>
        <p:nvPicPr>
          <p:cNvPr id="7" name="Picture 6" descr="A red and blue letters on a black background&#10;&#10;AI-generated content may be incorrect.">
            <a:extLst>
              <a:ext uri="{FF2B5EF4-FFF2-40B4-BE49-F238E27FC236}">
                <a16:creationId xmlns:a16="http://schemas.microsoft.com/office/drawing/2014/main" id="{28817793-19EA-6001-A115-82DA656ADF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1400" y="117257"/>
            <a:ext cx="2260600" cy="711200"/>
          </a:xfrm>
          <a:prstGeom prst="rect">
            <a:avLst/>
          </a:prstGeom>
        </p:spPr>
      </p:pic>
    </p:spTree>
    <p:extLst>
      <p:ext uri="{BB962C8B-B14F-4D97-AF65-F5344CB8AC3E}">
        <p14:creationId xmlns:p14="http://schemas.microsoft.com/office/powerpoint/2010/main" val="674858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g3b12e2cbe4c_0_0"/>
          <p:cNvSpPr txBox="1"/>
          <p:nvPr/>
        </p:nvSpPr>
        <p:spPr>
          <a:xfrm>
            <a:off x="704967" y="517033"/>
            <a:ext cx="10654000" cy="1013200"/>
          </a:xfrm>
          <a:prstGeom prst="rect">
            <a:avLst/>
          </a:prstGeom>
          <a:noFill/>
          <a:ln>
            <a:noFill/>
          </a:ln>
        </p:spPr>
        <p:txBody>
          <a:bodyPr spcFirstLastPara="1" wrap="square" lIns="121900" tIns="121900" rIns="121900" bIns="121900" anchor="t" anchorCtr="0">
            <a:noAutofit/>
          </a:bodyPr>
          <a:lstStyle/>
          <a:p>
            <a:pPr algn="ctr">
              <a:buClr>
                <a:srgbClr val="351C75"/>
              </a:buClr>
              <a:buSzPts val="4900"/>
            </a:pPr>
            <a:r>
              <a:rPr lang="en-US" sz="6533">
                <a:solidFill>
                  <a:srgbClr val="351C75"/>
                </a:solidFill>
                <a:latin typeface="Calibri"/>
                <a:ea typeface="Calibri"/>
                <a:cs typeface="Calibri"/>
                <a:sym typeface="Calibri"/>
              </a:rPr>
              <a:t>What are “</a:t>
            </a:r>
            <a:r>
              <a:rPr lang="en-US" sz="6533">
                <a:solidFill>
                  <a:srgbClr val="38761D"/>
                </a:solidFill>
                <a:latin typeface="Calibri"/>
                <a:ea typeface="Calibri"/>
                <a:cs typeface="Calibri"/>
                <a:sym typeface="Calibri"/>
              </a:rPr>
              <a:t>Peering Personals”</a:t>
            </a:r>
            <a:r>
              <a:rPr lang="en-US" sz="6533">
                <a:solidFill>
                  <a:srgbClr val="351C75"/>
                </a:solidFill>
                <a:latin typeface="Calibri"/>
                <a:ea typeface="Calibri"/>
                <a:cs typeface="Calibri"/>
                <a:sym typeface="Calibri"/>
              </a:rPr>
              <a:t>?</a:t>
            </a:r>
            <a:endParaRPr sz="6533">
              <a:solidFill>
                <a:srgbClr val="000000"/>
              </a:solidFill>
              <a:latin typeface="Calibri"/>
              <a:ea typeface="Calibri"/>
              <a:cs typeface="Calibri"/>
              <a:sym typeface="Calibri"/>
            </a:endParaRPr>
          </a:p>
          <a:p>
            <a:pPr algn="ctr">
              <a:buClr>
                <a:srgbClr val="000000"/>
              </a:buClr>
              <a:buSzPts val="2800"/>
            </a:pPr>
            <a:endParaRPr sz="3733">
              <a:solidFill>
                <a:srgbClr val="000000"/>
              </a:solidFill>
              <a:latin typeface="Calibri"/>
              <a:ea typeface="Calibri"/>
              <a:cs typeface="Calibri"/>
              <a:sym typeface="Calibri"/>
            </a:endParaRPr>
          </a:p>
          <a:p>
            <a:pPr marL="101597" algn="ctr">
              <a:buClr>
                <a:srgbClr val="351C75"/>
              </a:buClr>
              <a:buSzPts val="2400"/>
            </a:pPr>
            <a:r>
              <a:rPr lang="en-US" sz="3733">
                <a:solidFill>
                  <a:srgbClr val="351C75"/>
                </a:solidFill>
                <a:latin typeface="Calibri"/>
                <a:ea typeface="Calibri"/>
                <a:cs typeface="Calibri"/>
                <a:sym typeface="Calibri"/>
              </a:rPr>
              <a:t>Chance for everyone to introduce their networks :)</a:t>
            </a:r>
            <a:endParaRPr sz="3733">
              <a:solidFill>
                <a:srgbClr val="351C75"/>
              </a:solidFill>
              <a:latin typeface="Calibri"/>
              <a:ea typeface="Calibri"/>
              <a:cs typeface="Calibri"/>
              <a:sym typeface="Calibri"/>
            </a:endParaRPr>
          </a:p>
          <a:p>
            <a:pPr algn="ctr">
              <a:buClr>
                <a:srgbClr val="000000"/>
              </a:buClr>
              <a:buSzPts val="2800"/>
            </a:pPr>
            <a:endParaRPr sz="3733">
              <a:solidFill>
                <a:srgbClr val="351C75"/>
              </a:solidFill>
              <a:latin typeface="Calibri"/>
              <a:ea typeface="Calibri"/>
              <a:cs typeface="Calibri"/>
              <a:sym typeface="Calibri"/>
            </a:endParaRPr>
          </a:p>
          <a:p>
            <a:pPr algn="ctr">
              <a:buClr>
                <a:srgbClr val="000000"/>
              </a:buClr>
              <a:buSzPts val="2800"/>
            </a:pPr>
            <a:r>
              <a:rPr lang="en-US" sz="3733">
                <a:solidFill>
                  <a:srgbClr val="000000"/>
                </a:solidFill>
                <a:latin typeface="Calibri"/>
                <a:ea typeface="Calibri"/>
                <a:cs typeface="Calibri"/>
                <a:sym typeface="Calibri"/>
              </a:rPr>
              <a:t>The community gets a chance to build a better connected Internet …</a:t>
            </a:r>
            <a:endParaRPr sz="3733">
              <a:solidFill>
                <a:srgbClr val="000000"/>
              </a:solidFill>
              <a:latin typeface="Calibri"/>
              <a:ea typeface="Calibri"/>
              <a:cs typeface="Calibri"/>
              <a:sym typeface="Calibri"/>
            </a:endParaRPr>
          </a:p>
          <a:p>
            <a:pPr algn="ctr">
              <a:buClr>
                <a:srgbClr val="000000"/>
              </a:buClr>
              <a:buSzPts val="2800"/>
            </a:pPr>
            <a:endParaRPr sz="3733">
              <a:solidFill>
                <a:srgbClr val="000000"/>
              </a:solidFill>
              <a:latin typeface="Calibri"/>
              <a:ea typeface="Calibri"/>
              <a:cs typeface="Calibri"/>
              <a:sym typeface="Calibri"/>
            </a:endParaRPr>
          </a:p>
          <a:p>
            <a:pPr marL="609585" algn="ctr">
              <a:buClr>
                <a:srgbClr val="351C75"/>
              </a:buClr>
              <a:buSzPts val="2800"/>
            </a:pPr>
            <a:r>
              <a:rPr lang="en-US" sz="3733" b="1">
                <a:solidFill>
                  <a:srgbClr val="351C75"/>
                </a:solidFill>
                <a:latin typeface="Calibri"/>
                <a:ea typeface="Calibri"/>
                <a:cs typeface="Calibri"/>
                <a:sym typeface="Calibri"/>
              </a:rPr>
              <a:t>“One Peering session at a time!”</a:t>
            </a:r>
            <a:endParaRPr sz="3733" b="1">
              <a:solidFill>
                <a:srgbClr val="351C75"/>
              </a:solidFill>
              <a:latin typeface="Calibri"/>
              <a:ea typeface="Calibri"/>
              <a:cs typeface="Calibri"/>
              <a:sym typeface="Calibri"/>
            </a:endParaRPr>
          </a:p>
          <a:p>
            <a:pPr algn="ctr">
              <a:buClr>
                <a:srgbClr val="000000"/>
              </a:buClr>
              <a:buSzPts val="2800"/>
            </a:pPr>
            <a:endParaRPr sz="3733">
              <a:solidFill>
                <a:srgbClr val="351C75"/>
              </a:solidFill>
              <a:latin typeface="Calibri"/>
              <a:ea typeface="Calibri"/>
              <a:cs typeface="Calibri"/>
              <a:sym typeface="Calibri"/>
            </a:endParaRPr>
          </a:p>
          <a:p>
            <a:pPr>
              <a:buClr>
                <a:srgbClr val="000000"/>
              </a:buClr>
              <a:buSzPts val="2400"/>
            </a:pPr>
            <a:endParaRPr sz="320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g3b12e2cbe4c_0_10"/>
          <p:cNvSpPr txBox="1"/>
          <p:nvPr/>
        </p:nvSpPr>
        <p:spPr>
          <a:xfrm>
            <a:off x="342133" y="258767"/>
            <a:ext cx="11439200" cy="4851600"/>
          </a:xfrm>
          <a:prstGeom prst="rect">
            <a:avLst/>
          </a:prstGeom>
          <a:noFill/>
          <a:ln>
            <a:noFill/>
          </a:ln>
        </p:spPr>
        <p:txBody>
          <a:bodyPr spcFirstLastPara="1" wrap="square" lIns="121900" tIns="121900" rIns="121900" bIns="121900" anchor="t" anchorCtr="0">
            <a:noAutofit/>
          </a:bodyPr>
          <a:lstStyle/>
          <a:p>
            <a:pPr>
              <a:buClr>
                <a:srgbClr val="351C75"/>
              </a:buClr>
              <a:buSzPts val="3700"/>
            </a:pPr>
            <a:r>
              <a:rPr lang="en-US" sz="4267" b="1" dirty="0">
                <a:solidFill>
                  <a:srgbClr val="351C75"/>
                </a:solidFill>
                <a:latin typeface="Calibri"/>
                <a:ea typeface="Calibri"/>
                <a:cs typeface="Calibri"/>
                <a:sym typeface="Calibri"/>
              </a:rPr>
              <a:t>Peering Personals</a:t>
            </a:r>
            <a:r>
              <a:rPr lang="en-US" sz="4267" dirty="0">
                <a:solidFill>
                  <a:srgbClr val="351C75"/>
                </a:solidFill>
                <a:latin typeface="Calibri"/>
                <a:ea typeface="Calibri"/>
                <a:cs typeface="Calibri"/>
                <a:sym typeface="Calibri"/>
              </a:rPr>
              <a:t> Template guide :)</a:t>
            </a:r>
            <a:endParaRPr sz="4267" dirty="0">
              <a:solidFill>
                <a:srgbClr val="351C75"/>
              </a:solidFill>
              <a:latin typeface="Calibri"/>
              <a:ea typeface="Calibri"/>
              <a:cs typeface="Calibri"/>
              <a:sym typeface="Calibri"/>
            </a:endParaRPr>
          </a:p>
          <a:p>
            <a:pPr>
              <a:buClr>
                <a:srgbClr val="000000"/>
              </a:buClr>
              <a:buSzPts val="1600"/>
            </a:pPr>
            <a:endParaRPr sz="2133" dirty="0">
              <a:solidFill>
                <a:srgbClr val="351C75"/>
              </a:solidFill>
              <a:latin typeface="Calibri"/>
              <a:ea typeface="Calibri"/>
              <a:cs typeface="Calibri"/>
              <a:sym typeface="Calibri"/>
            </a:endParaRPr>
          </a:p>
          <a:p>
            <a:pPr>
              <a:buClr>
                <a:srgbClr val="351C75"/>
              </a:buClr>
              <a:buSzPts val="1600"/>
            </a:pPr>
            <a:r>
              <a:rPr lang="en-US" sz="2133" dirty="0">
                <a:solidFill>
                  <a:srgbClr val="351C75"/>
                </a:solidFill>
                <a:latin typeface="Calibri"/>
                <a:ea typeface="Calibri"/>
                <a:cs typeface="Calibri"/>
                <a:sym typeface="Calibri"/>
              </a:rPr>
              <a:t>1. </a:t>
            </a:r>
            <a:r>
              <a:rPr lang="en-US" sz="2133" b="1" u="sng" dirty="0">
                <a:solidFill>
                  <a:srgbClr val="9900FF"/>
                </a:solidFill>
                <a:latin typeface="Calibri"/>
                <a:ea typeface="Calibri"/>
                <a:cs typeface="Calibri"/>
                <a:sym typeface="Calibri"/>
              </a:rPr>
              <a:t>ISP/CDN</a:t>
            </a:r>
            <a:r>
              <a:rPr lang="en-US" sz="2133" dirty="0">
                <a:solidFill>
                  <a:srgbClr val="351C75"/>
                </a:solidFill>
                <a:latin typeface="Calibri"/>
                <a:ea typeface="Calibri"/>
                <a:cs typeface="Calibri"/>
                <a:sym typeface="Calibri"/>
              </a:rPr>
              <a:t>; WHO to Peer</a:t>
            </a:r>
            <a:endParaRPr sz="2133" dirty="0">
              <a:solidFill>
                <a:srgbClr val="351C75"/>
              </a:solidFill>
              <a:latin typeface="Calibri"/>
              <a:ea typeface="Calibri"/>
              <a:cs typeface="Calibri"/>
              <a:sym typeface="Calibri"/>
            </a:endParaRPr>
          </a:p>
          <a:p>
            <a:pPr>
              <a:buClr>
                <a:srgbClr val="351C75"/>
              </a:buClr>
              <a:buSzPts val="1600"/>
            </a:pPr>
            <a:r>
              <a:rPr lang="en-US" sz="2133" dirty="0">
                <a:solidFill>
                  <a:srgbClr val="351C75"/>
                </a:solidFill>
                <a:latin typeface="Calibri"/>
                <a:ea typeface="Calibri"/>
                <a:cs typeface="Calibri"/>
                <a:sym typeface="Calibri"/>
              </a:rPr>
              <a:t>   </a:t>
            </a:r>
            <a:r>
              <a:rPr lang="en-US" sz="2267" dirty="0">
                <a:solidFill>
                  <a:srgbClr val="38761D"/>
                </a:solidFill>
                <a:latin typeface="Calibri"/>
                <a:ea typeface="Calibri"/>
                <a:cs typeface="Calibri"/>
                <a:sym typeface="Calibri"/>
              </a:rPr>
              <a:t> Basic information of Network Operators to establish peering ( ASN, Policy, location, </a:t>
            </a:r>
            <a:r>
              <a:rPr lang="en-US" sz="2267" dirty="0" err="1">
                <a:solidFill>
                  <a:srgbClr val="38761D"/>
                </a:solidFill>
                <a:latin typeface="Calibri"/>
                <a:ea typeface="Calibri"/>
                <a:cs typeface="Calibri"/>
                <a:sym typeface="Calibri"/>
              </a:rPr>
              <a:t>etc</a:t>
            </a:r>
            <a:r>
              <a:rPr lang="en-US" sz="2267" dirty="0">
                <a:solidFill>
                  <a:srgbClr val="38761D"/>
                </a:solidFill>
                <a:latin typeface="Calibri"/>
                <a:ea typeface="Calibri"/>
                <a:cs typeface="Calibri"/>
                <a:sym typeface="Calibri"/>
              </a:rPr>
              <a:t>)</a:t>
            </a:r>
            <a:endParaRPr sz="2267" dirty="0">
              <a:solidFill>
                <a:srgbClr val="38761D"/>
              </a:solidFill>
              <a:latin typeface="Calibri"/>
              <a:ea typeface="Calibri"/>
              <a:cs typeface="Calibri"/>
              <a:sym typeface="Calibri"/>
            </a:endParaRPr>
          </a:p>
          <a:p>
            <a:pPr>
              <a:buClr>
                <a:srgbClr val="351C75"/>
              </a:buClr>
              <a:buSzPts val="1600"/>
            </a:pPr>
            <a:r>
              <a:rPr lang="en-US" sz="2133" dirty="0">
                <a:solidFill>
                  <a:srgbClr val="351C75"/>
                </a:solidFill>
                <a:latin typeface="Calibri"/>
                <a:ea typeface="Calibri"/>
                <a:cs typeface="Calibri"/>
                <a:sym typeface="Calibri"/>
              </a:rPr>
              <a:t>     </a:t>
            </a:r>
            <a:endParaRPr sz="2133" dirty="0">
              <a:solidFill>
                <a:srgbClr val="351C75"/>
              </a:solidFill>
              <a:latin typeface="Calibri"/>
              <a:ea typeface="Calibri"/>
              <a:cs typeface="Calibri"/>
              <a:sym typeface="Calibri"/>
            </a:endParaRPr>
          </a:p>
          <a:p>
            <a:pPr>
              <a:buClr>
                <a:srgbClr val="000000"/>
              </a:buClr>
              <a:buSzPts val="1600"/>
            </a:pPr>
            <a:endParaRPr sz="2133" dirty="0">
              <a:solidFill>
                <a:srgbClr val="351C75"/>
              </a:solidFill>
              <a:latin typeface="Calibri"/>
              <a:ea typeface="Calibri"/>
              <a:cs typeface="Calibri"/>
              <a:sym typeface="Calibri"/>
            </a:endParaRPr>
          </a:p>
          <a:p>
            <a:pPr>
              <a:buClr>
                <a:srgbClr val="351C75"/>
              </a:buClr>
              <a:buSzPts val="1600"/>
            </a:pPr>
            <a:r>
              <a:rPr lang="en-US" sz="2133" dirty="0">
                <a:solidFill>
                  <a:srgbClr val="351C75"/>
                </a:solidFill>
                <a:latin typeface="Calibri"/>
                <a:ea typeface="Calibri"/>
                <a:cs typeface="Calibri"/>
                <a:sym typeface="Calibri"/>
              </a:rPr>
              <a:t>2. </a:t>
            </a:r>
            <a:r>
              <a:rPr lang="en-US" sz="2133" b="1" u="sng" dirty="0">
                <a:solidFill>
                  <a:srgbClr val="FF9900"/>
                </a:solidFill>
                <a:latin typeface="Calibri"/>
                <a:ea typeface="Calibri"/>
                <a:cs typeface="Calibri"/>
                <a:sym typeface="Calibri"/>
              </a:rPr>
              <a:t>Data Center(DC)</a:t>
            </a:r>
            <a:r>
              <a:rPr lang="en-US" sz="2133" dirty="0">
                <a:solidFill>
                  <a:srgbClr val="351C75"/>
                </a:solidFill>
                <a:latin typeface="Calibri"/>
                <a:ea typeface="Calibri"/>
                <a:cs typeface="Calibri"/>
                <a:sym typeface="Calibri"/>
              </a:rPr>
              <a:t>; WHERE (location) to peer</a:t>
            </a:r>
            <a:endParaRPr sz="2133" dirty="0">
              <a:solidFill>
                <a:srgbClr val="351C75"/>
              </a:solidFill>
              <a:latin typeface="Calibri"/>
              <a:ea typeface="Calibri"/>
              <a:cs typeface="Calibri"/>
              <a:sym typeface="Calibri"/>
            </a:endParaRPr>
          </a:p>
          <a:p>
            <a:pPr>
              <a:buClr>
                <a:srgbClr val="351C75"/>
              </a:buClr>
              <a:buSzPts val="1600"/>
            </a:pPr>
            <a:r>
              <a:rPr lang="en-US" sz="2133" dirty="0">
                <a:solidFill>
                  <a:srgbClr val="351C75"/>
                </a:solidFill>
                <a:latin typeface="Calibri"/>
                <a:ea typeface="Calibri"/>
                <a:cs typeface="Calibri"/>
                <a:sym typeface="Calibri"/>
              </a:rPr>
              <a:t>    </a:t>
            </a:r>
            <a:r>
              <a:rPr lang="en-US" sz="2133" dirty="0">
                <a:solidFill>
                  <a:srgbClr val="38761D"/>
                </a:solidFill>
                <a:latin typeface="Calibri"/>
                <a:ea typeface="Calibri"/>
                <a:cs typeface="Calibri"/>
                <a:sym typeface="Calibri"/>
              </a:rPr>
              <a:t>DC  information(name, location, </a:t>
            </a:r>
            <a:r>
              <a:rPr lang="en-US" sz="2133" dirty="0" err="1">
                <a:solidFill>
                  <a:srgbClr val="38761D"/>
                </a:solidFill>
                <a:latin typeface="Calibri"/>
                <a:ea typeface="Calibri"/>
                <a:cs typeface="Calibri"/>
                <a:sym typeface="Calibri"/>
              </a:rPr>
              <a:t>etc</a:t>
            </a:r>
            <a:r>
              <a:rPr lang="en-US" sz="2133" dirty="0">
                <a:solidFill>
                  <a:srgbClr val="38761D"/>
                </a:solidFill>
                <a:latin typeface="Calibri"/>
                <a:ea typeface="Calibri"/>
                <a:cs typeface="Calibri"/>
                <a:sym typeface="Calibri"/>
              </a:rPr>
              <a:t>) that hosts Peers, IXPs and transport providers</a:t>
            </a:r>
            <a:endParaRPr sz="2133" dirty="0">
              <a:solidFill>
                <a:srgbClr val="38761D"/>
              </a:solidFill>
              <a:latin typeface="Calibri"/>
              <a:ea typeface="Calibri"/>
              <a:cs typeface="Calibri"/>
              <a:sym typeface="Calibri"/>
            </a:endParaRPr>
          </a:p>
          <a:p>
            <a:pPr>
              <a:buClr>
                <a:srgbClr val="000000"/>
              </a:buClr>
              <a:buSzPts val="1600"/>
            </a:pPr>
            <a:endParaRPr sz="2133" dirty="0">
              <a:solidFill>
                <a:srgbClr val="351C75"/>
              </a:solidFill>
              <a:latin typeface="Calibri"/>
              <a:ea typeface="Calibri"/>
              <a:cs typeface="Calibri"/>
              <a:sym typeface="Calibri"/>
            </a:endParaRPr>
          </a:p>
          <a:p>
            <a:pPr>
              <a:buClr>
                <a:srgbClr val="000000"/>
              </a:buClr>
              <a:buSzPts val="1600"/>
            </a:pPr>
            <a:endParaRPr sz="2133" dirty="0">
              <a:solidFill>
                <a:srgbClr val="351C75"/>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g3b12e2cbe4c_0_16"/>
          <p:cNvSpPr txBox="1"/>
          <p:nvPr/>
        </p:nvSpPr>
        <p:spPr>
          <a:xfrm>
            <a:off x="3610123" y="204797"/>
            <a:ext cx="4722800" cy="1167200"/>
          </a:xfrm>
          <a:prstGeom prst="rect">
            <a:avLst/>
          </a:prstGeom>
          <a:noFill/>
          <a:ln>
            <a:noFill/>
          </a:ln>
        </p:spPr>
        <p:txBody>
          <a:bodyPr spcFirstLastPara="1" wrap="square" lIns="121900" tIns="121900" rIns="121900" bIns="121900" anchor="t" anchorCtr="0">
            <a:noAutofit/>
          </a:bodyPr>
          <a:lstStyle/>
          <a:p>
            <a:pPr>
              <a:buClr>
                <a:srgbClr val="000000"/>
              </a:buClr>
              <a:buSzPts val="3600"/>
            </a:pPr>
            <a:r>
              <a:rPr lang="en-US" sz="4800" b="1">
                <a:solidFill>
                  <a:srgbClr val="000000"/>
                </a:solidFill>
                <a:latin typeface="Calibri"/>
                <a:ea typeface="Calibri"/>
                <a:cs typeface="Calibri"/>
                <a:sym typeface="Calibri"/>
              </a:rPr>
              <a:t>&lt;Company&gt;</a:t>
            </a:r>
            <a:endParaRPr sz="4800" b="1">
              <a:solidFill>
                <a:srgbClr val="000000"/>
              </a:solidFill>
              <a:latin typeface="Calibri"/>
              <a:ea typeface="Calibri"/>
              <a:cs typeface="Calibri"/>
              <a:sym typeface="Calibri"/>
            </a:endParaRPr>
          </a:p>
        </p:txBody>
      </p:sp>
      <p:graphicFrame>
        <p:nvGraphicFramePr>
          <p:cNvPr id="83" name="Google Shape;83;g3b12e2cbe4c_0_16"/>
          <p:cNvGraphicFramePr/>
          <p:nvPr/>
        </p:nvGraphicFramePr>
        <p:xfrm>
          <a:off x="427046" y="1067980"/>
          <a:ext cx="9516934" cy="4719078"/>
        </p:xfrm>
        <a:graphic>
          <a:graphicData uri="http://schemas.openxmlformats.org/drawingml/2006/table">
            <a:tbl>
              <a:tblPr>
                <a:noFill/>
              </a:tblPr>
              <a:tblGrid>
                <a:gridCol w="2844067">
                  <a:extLst>
                    <a:ext uri="{9D8B030D-6E8A-4147-A177-3AD203B41FA5}">
                      <a16:colId xmlns:a16="http://schemas.microsoft.com/office/drawing/2014/main" val="20000"/>
                    </a:ext>
                  </a:extLst>
                </a:gridCol>
                <a:gridCol w="6672867">
                  <a:extLst>
                    <a:ext uri="{9D8B030D-6E8A-4147-A177-3AD203B41FA5}">
                      <a16:colId xmlns:a16="http://schemas.microsoft.com/office/drawing/2014/main" val="20001"/>
                    </a:ext>
                  </a:extLst>
                </a:gridCol>
              </a:tblGrid>
              <a:tr h="650200">
                <a:tc>
                  <a:txBody>
                    <a:bodyPr/>
                    <a:lstStyle/>
                    <a:p>
                      <a:pPr marL="0" marR="0" lvl="0" indent="0" algn="ctr" rtl="0">
                        <a:lnSpc>
                          <a:spcPct val="100000"/>
                        </a:lnSpc>
                        <a:spcBef>
                          <a:spcPts val="0"/>
                        </a:spcBef>
                        <a:spcAft>
                          <a:spcPts val="0"/>
                        </a:spcAft>
                        <a:buClr>
                          <a:srgbClr val="000000"/>
                        </a:buClr>
                        <a:buSzPts val="2000"/>
                        <a:buFont typeface="Calibri"/>
                        <a:buNone/>
                      </a:pPr>
                      <a:r>
                        <a:rPr lang="en-US" sz="2700" b="1" u="none" strike="noStrike" cap="none">
                          <a:latin typeface="Calibri"/>
                          <a:ea typeface="Calibri"/>
                          <a:cs typeface="Calibri"/>
                          <a:sym typeface="Calibri"/>
                        </a:rPr>
                        <a:t>ASN</a:t>
                      </a:r>
                      <a:endParaRPr sz="2700" b="1" u="none" strike="noStrike" cap="none">
                        <a:latin typeface="Calibri"/>
                        <a:ea typeface="Calibri"/>
                        <a:cs typeface="Calibri"/>
                        <a:sym typeface="Calibri"/>
                      </a:endParaRPr>
                    </a:p>
                  </a:txBody>
                  <a:tcPr marL="121900" marR="121900" marT="121900" marB="12190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600"/>
                        <a:buFont typeface="Calibri"/>
                        <a:buNone/>
                      </a:pPr>
                      <a:r>
                        <a:rPr lang="en-US" sz="2100" b="1">
                          <a:solidFill>
                            <a:srgbClr val="000000"/>
                          </a:solidFill>
                          <a:latin typeface="Calibri"/>
                          <a:ea typeface="Calibri"/>
                          <a:cs typeface="Calibri"/>
                          <a:sym typeface="Calibri"/>
                        </a:rPr>
                        <a:t>&lt;XXX&gt;</a:t>
                      </a:r>
                      <a:endParaRPr sz="2700" u="none" strike="noStrike" cap="none">
                        <a:latin typeface="Calibri"/>
                        <a:ea typeface="Calibri"/>
                        <a:cs typeface="Calibri"/>
                        <a:sym typeface="Calibri"/>
                      </a:endParaRPr>
                    </a:p>
                  </a:txBody>
                  <a:tcPr marL="121900" marR="121900" marT="121900" marB="121900">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568933">
                <a:tc>
                  <a:txBody>
                    <a:bodyPr/>
                    <a:lstStyle/>
                    <a:p>
                      <a:pPr marL="0" marR="0" lvl="0" indent="0" algn="ctr" rtl="0">
                        <a:lnSpc>
                          <a:spcPct val="100000"/>
                        </a:lnSpc>
                        <a:spcBef>
                          <a:spcPts val="0"/>
                        </a:spcBef>
                        <a:spcAft>
                          <a:spcPts val="0"/>
                        </a:spcAft>
                        <a:buClr>
                          <a:srgbClr val="000000"/>
                        </a:buClr>
                        <a:buSzPts val="1600"/>
                        <a:buFont typeface="Calibri"/>
                        <a:buNone/>
                      </a:pPr>
                      <a:r>
                        <a:rPr lang="en-US" sz="2100" b="1" u="none" strike="noStrike" cap="none">
                          <a:solidFill>
                            <a:srgbClr val="000000"/>
                          </a:solidFill>
                          <a:latin typeface="Calibri"/>
                          <a:ea typeface="Calibri"/>
                          <a:cs typeface="Calibri"/>
                          <a:sym typeface="Calibri"/>
                        </a:rPr>
                        <a:t>Traffic Profile</a:t>
                      </a:r>
                      <a:endParaRPr sz="4300" u="none" strike="noStrike" cap="none">
                        <a:latin typeface="Calibri"/>
                        <a:ea typeface="Calibri"/>
                        <a:cs typeface="Calibri"/>
                        <a:sym typeface="Calibri"/>
                      </a:endParaRPr>
                    </a:p>
                  </a:txBody>
                  <a:tcPr marL="121900" marR="121900" marT="121900" marB="12190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100"/>
                        <a:buFont typeface="Arial"/>
                        <a:buNone/>
                      </a:pPr>
                      <a:r>
                        <a:rPr lang="en-US" sz="2100">
                          <a:solidFill>
                            <a:srgbClr val="000000"/>
                          </a:solidFill>
                          <a:latin typeface="Calibri"/>
                          <a:ea typeface="Calibri"/>
                          <a:cs typeface="Calibri"/>
                          <a:sym typeface="Calibri"/>
                        </a:rPr>
                        <a:t>Content / Eyeballs / Balanced</a:t>
                      </a:r>
                      <a:endParaRPr sz="2100" u="none" strike="noStrike" cap="none">
                        <a:latin typeface="Calibri"/>
                        <a:ea typeface="Calibri"/>
                        <a:cs typeface="Calibri"/>
                        <a:sym typeface="Calibri"/>
                      </a:endParaRPr>
                    </a:p>
                  </a:txBody>
                  <a:tcPr marL="121900" marR="121900" marT="121900" marB="121900">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568933">
                <a:tc>
                  <a:txBody>
                    <a:bodyPr/>
                    <a:lstStyle/>
                    <a:p>
                      <a:pPr marL="0" marR="0" lvl="0" indent="0" algn="ctr" rtl="0">
                        <a:lnSpc>
                          <a:spcPct val="100000"/>
                        </a:lnSpc>
                        <a:spcBef>
                          <a:spcPts val="0"/>
                        </a:spcBef>
                        <a:spcAft>
                          <a:spcPts val="0"/>
                        </a:spcAft>
                        <a:buClr>
                          <a:srgbClr val="000000"/>
                        </a:buClr>
                        <a:buSzPts val="1600"/>
                        <a:buFont typeface="Calibri"/>
                        <a:buNone/>
                      </a:pPr>
                      <a:r>
                        <a:rPr lang="en-US" sz="2100" b="1" u="none" strike="noStrike" cap="none">
                          <a:solidFill>
                            <a:srgbClr val="000000"/>
                          </a:solidFill>
                          <a:latin typeface="Calibri"/>
                          <a:ea typeface="Calibri"/>
                          <a:cs typeface="Calibri"/>
                          <a:sym typeface="Calibri"/>
                        </a:rPr>
                        <a:t>Traffic Volume</a:t>
                      </a:r>
                      <a:endParaRPr sz="4300" u="none" strike="noStrike" cap="none">
                        <a:latin typeface="Calibri"/>
                        <a:ea typeface="Calibri"/>
                        <a:cs typeface="Calibri"/>
                        <a:sym typeface="Calibri"/>
                      </a:endParaRPr>
                    </a:p>
                  </a:txBody>
                  <a:tcPr marL="121900" marR="121900" marT="121900" marB="12190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600"/>
                        <a:buFont typeface="Calibri"/>
                        <a:buNone/>
                      </a:pPr>
                      <a:r>
                        <a:rPr lang="en-US" sz="2100">
                          <a:solidFill>
                            <a:srgbClr val="000000"/>
                          </a:solidFill>
                          <a:latin typeface="Calibri"/>
                          <a:ea typeface="Calibri"/>
                          <a:cs typeface="Calibri"/>
                          <a:sym typeface="Calibri"/>
                        </a:rPr>
                        <a:t>&lt;xbps&gt;</a:t>
                      </a:r>
                      <a:endParaRPr sz="2100" u="none" strike="noStrike" cap="none">
                        <a:latin typeface="Calibri"/>
                        <a:ea typeface="Calibri"/>
                        <a:cs typeface="Calibri"/>
                        <a:sym typeface="Calibri"/>
                      </a:endParaRPr>
                    </a:p>
                  </a:txBody>
                  <a:tcPr marL="121900" marR="121900" marT="121900" marB="121900">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568933">
                <a:tc>
                  <a:txBody>
                    <a:bodyPr/>
                    <a:lstStyle/>
                    <a:p>
                      <a:pPr marL="0" marR="0" lvl="0" indent="0" algn="ctr" rtl="0">
                        <a:lnSpc>
                          <a:spcPct val="100000"/>
                        </a:lnSpc>
                        <a:spcBef>
                          <a:spcPts val="0"/>
                        </a:spcBef>
                        <a:spcAft>
                          <a:spcPts val="0"/>
                        </a:spcAft>
                        <a:buClr>
                          <a:srgbClr val="000000"/>
                        </a:buClr>
                        <a:buSzPts val="1600"/>
                        <a:buFont typeface="Calibri"/>
                        <a:buNone/>
                      </a:pPr>
                      <a:r>
                        <a:rPr lang="en-US" sz="2100" b="1" u="none" strike="noStrike" cap="none">
                          <a:solidFill>
                            <a:srgbClr val="000000"/>
                          </a:solidFill>
                          <a:latin typeface="Calibri"/>
                          <a:ea typeface="Calibri"/>
                          <a:cs typeface="Calibri"/>
                          <a:sym typeface="Calibri"/>
                        </a:rPr>
                        <a:t>Peering Policy</a:t>
                      </a:r>
                      <a:endParaRPr sz="4300" u="none" strike="noStrike" cap="none">
                        <a:latin typeface="Calibri"/>
                        <a:ea typeface="Calibri"/>
                        <a:cs typeface="Calibri"/>
                        <a:sym typeface="Calibri"/>
                      </a:endParaRPr>
                    </a:p>
                  </a:txBody>
                  <a:tcPr marL="121900" marR="121900" marT="121900" marB="12190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600"/>
                        <a:buFont typeface="Calibri"/>
                        <a:buNone/>
                      </a:pPr>
                      <a:r>
                        <a:rPr lang="en-US" sz="2100">
                          <a:solidFill>
                            <a:srgbClr val="000000"/>
                          </a:solidFill>
                          <a:latin typeface="Calibri"/>
                          <a:ea typeface="Calibri"/>
                          <a:cs typeface="Calibri"/>
                          <a:sym typeface="Calibri"/>
                        </a:rPr>
                        <a:t>Open / Selective / Restictive</a:t>
                      </a:r>
                      <a:endParaRPr sz="2100" u="none" strike="noStrike" cap="none">
                        <a:latin typeface="Calibri"/>
                        <a:ea typeface="Calibri"/>
                        <a:cs typeface="Calibri"/>
                        <a:sym typeface="Calibri"/>
                      </a:endParaRPr>
                    </a:p>
                  </a:txBody>
                  <a:tcPr marL="121900" marR="121900" marT="121900" marB="121900">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894033">
                <a:tc>
                  <a:txBody>
                    <a:bodyPr/>
                    <a:lstStyle/>
                    <a:p>
                      <a:pPr marL="0" marR="0" lvl="0" indent="0" algn="ctr" rtl="0">
                        <a:lnSpc>
                          <a:spcPct val="100000"/>
                        </a:lnSpc>
                        <a:spcBef>
                          <a:spcPts val="0"/>
                        </a:spcBef>
                        <a:spcAft>
                          <a:spcPts val="0"/>
                        </a:spcAft>
                        <a:buClr>
                          <a:srgbClr val="000000"/>
                        </a:buClr>
                        <a:buSzPts val="1600"/>
                        <a:buFont typeface="Calibri"/>
                        <a:buNone/>
                      </a:pPr>
                      <a:r>
                        <a:rPr lang="en-US" sz="2100" b="1" u="none" strike="noStrike" cap="none">
                          <a:solidFill>
                            <a:srgbClr val="000000"/>
                          </a:solidFill>
                          <a:latin typeface="Calibri"/>
                          <a:ea typeface="Calibri"/>
                          <a:cs typeface="Calibri"/>
                          <a:sym typeface="Calibri"/>
                        </a:rPr>
                        <a:t>Peering Locations</a:t>
                      </a:r>
                      <a:endParaRPr sz="4300" u="none" strike="noStrike" cap="none">
                        <a:latin typeface="Calibri"/>
                        <a:ea typeface="Calibri"/>
                        <a:cs typeface="Calibri"/>
                        <a:sym typeface="Calibri"/>
                      </a:endParaRPr>
                    </a:p>
                  </a:txBody>
                  <a:tcPr marL="121900" marR="121900" marT="121900" marB="12190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600"/>
                        <a:buFont typeface="Calibri"/>
                        <a:buNone/>
                      </a:pPr>
                      <a:r>
                        <a:rPr lang="en-US" sz="2100">
                          <a:solidFill>
                            <a:srgbClr val="000000"/>
                          </a:solidFill>
                          <a:latin typeface="Calibri"/>
                          <a:ea typeface="Calibri"/>
                          <a:cs typeface="Calibri"/>
                          <a:sym typeface="Calibri"/>
                        </a:rPr>
                        <a:t>(IXP/ DC/Location) Indicate especially Asia and Oceana</a:t>
                      </a:r>
                      <a:endParaRPr sz="2100" u="none" strike="noStrike" cap="none">
                        <a:latin typeface="Calibri"/>
                        <a:ea typeface="Calibri"/>
                        <a:cs typeface="Calibri"/>
                        <a:sym typeface="Calibri"/>
                      </a:endParaRPr>
                    </a:p>
                  </a:txBody>
                  <a:tcPr marL="121900" marR="121900" marT="121900" marB="121900">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568933">
                <a:tc>
                  <a:txBody>
                    <a:bodyPr/>
                    <a:lstStyle/>
                    <a:p>
                      <a:pPr marL="0" marR="0" lvl="0" indent="0" algn="ctr" rtl="0">
                        <a:lnSpc>
                          <a:spcPct val="100000"/>
                        </a:lnSpc>
                        <a:spcBef>
                          <a:spcPts val="0"/>
                        </a:spcBef>
                        <a:spcAft>
                          <a:spcPts val="0"/>
                        </a:spcAft>
                        <a:buClr>
                          <a:srgbClr val="000000"/>
                        </a:buClr>
                        <a:buSzPts val="1600"/>
                        <a:buFont typeface="Calibri"/>
                        <a:buNone/>
                      </a:pPr>
                      <a:r>
                        <a:rPr lang="en-US" sz="2100" b="1" u="none" strike="noStrike" cap="none">
                          <a:solidFill>
                            <a:srgbClr val="000000"/>
                          </a:solidFill>
                          <a:latin typeface="Calibri"/>
                          <a:ea typeface="Calibri"/>
                          <a:cs typeface="Calibri"/>
                          <a:sym typeface="Calibri"/>
                        </a:rPr>
                        <a:t>Peeringdb Entry</a:t>
                      </a:r>
                      <a:endParaRPr sz="4300" u="none" strike="noStrike" cap="none">
                        <a:latin typeface="Calibri"/>
                        <a:ea typeface="Calibri"/>
                        <a:cs typeface="Calibri"/>
                        <a:sym typeface="Calibri"/>
                      </a:endParaRPr>
                    </a:p>
                  </a:txBody>
                  <a:tcPr marL="121900" marR="121900" marT="121900" marB="12190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600"/>
                        <a:buFont typeface="Calibri"/>
                        <a:buNone/>
                      </a:pPr>
                      <a:r>
                        <a:rPr lang="en-US" sz="2100">
                          <a:solidFill>
                            <a:srgbClr val="000000"/>
                          </a:solidFill>
                          <a:latin typeface="Calibri"/>
                          <a:ea typeface="Calibri"/>
                          <a:cs typeface="Calibri"/>
                          <a:sym typeface="Calibri"/>
                        </a:rPr>
                        <a:t>asxxx.peeringdb.com</a:t>
                      </a:r>
                      <a:endParaRPr sz="2100" u="none" strike="noStrike" cap="none">
                        <a:latin typeface="Calibri"/>
                        <a:ea typeface="Calibri"/>
                        <a:cs typeface="Calibri"/>
                        <a:sym typeface="Calibri"/>
                      </a:endParaRPr>
                    </a:p>
                  </a:txBody>
                  <a:tcPr marL="121900" marR="121900" marT="121900" marB="121900">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894033">
                <a:tc>
                  <a:txBody>
                    <a:bodyPr/>
                    <a:lstStyle/>
                    <a:p>
                      <a:pPr marL="0" marR="0" lvl="0" indent="0" algn="ctr" rtl="0">
                        <a:lnSpc>
                          <a:spcPct val="100000"/>
                        </a:lnSpc>
                        <a:spcBef>
                          <a:spcPts val="0"/>
                        </a:spcBef>
                        <a:spcAft>
                          <a:spcPts val="0"/>
                        </a:spcAft>
                        <a:buClr>
                          <a:srgbClr val="000000"/>
                        </a:buClr>
                        <a:buSzPts val="1600"/>
                        <a:buFont typeface="Calibri"/>
                        <a:buNone/>
                      </a:pPr>
                      <a:r>
                        <a:rPr lang="en-US" sz="2100" b="1" u="none" strike="noStrike" cap="none">
                          <a:solidFill>
                            <a:srgbClr val="000000"/>
                          </a:solidFill>
                          <a:latin typeface="Calibri"/>
                          <a:ea typeface="Calibri"/>
                          <a:cs typeface="Calibri"/>
                          <a:sym typeface="Calibri"/>
                        </a:rPr>
                        <a:t>Contact Information</a:t>
                      </a:r>
                      <a:endParaRPr sz="4300" u="none" strike="noStrike" cap="none">
                        <a:latin typeface="Calibri"/>
                        <a:ea typeface="Calibri"/>
                        <a:cs typeface="Calibri"/>
                        <a:sym typeface="Calibri"/>
                      </a:endParaRPr>
                    </a:p>
                  </a:txBody>
                  <a:tcPr marL="121900" marR="121900" marT="121900" marB="12190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600"/>
                        <a:buFont typeface="Calibri"/>
                        <a:buNone/>
                      </a:pPr>
                      <a:r>
                        <a:rPr lang="en-US" sz="2100">
                          <a:solidFill>
                            <a:srgbClr val="000000"/>
                          </a:solidFill>
                          <a:latin typeface="Calibri"/>
                          <a:ea typeface="Calibri"/>
                          <a:cs typeface="Calibri"/>
                          <a:sym typeface="Calibri"/>
                        </a:rPr>
                        <a:t>&lt;name&gt;, email &lt;peering@domain.com&gt;</a:t>
                      </a:r>
                      <a:endParaRPr sz="2100" u="none" strike="noStrike" cap="none">
                        <a:latin typeface="Calibri"/>
                        <a:ea typeface="Calibri"/>
                        <a:cs typeface="Calibri"/>
                        <a:sym typeface="Calibri"/>
                      </a:endParaRPr>
                    </a:p>
                  </a:txBody>
                  <a:tcPr marL="121900" marR="121900" marT="121900" marB="121900">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84" name="Google Shape;84;g3b12e2cbe4c_0_16"/>
          <p:cNvSpPr txBox="1"/>
          <p:nvPr/>
        </p:nvSpPr>
        <p:spPr>
          <a:xfrm rot="-677">
            <a:off x="-104" y="600"/>
            <a:ext cx="2031200" cy="532800"/>
          </a:xfrm>
          <a:prstGeom prst="rect">
            <a:avLst/>
          </a:prstGeom>
          <a:solidFill>
            <a:srgbClr val="9900FF"/>
          </a:solidFill>
          <a:ln w="19050" cap="flat" cmpd="sng">
            <a:solidFill>
              <a:srgbClr val="9900FF"/>
            </a:solidFill>
            <a:prstDash val="solid"/>
            <a:round/>
            <a:headEnd type="none" w="sm" len="sm"/>
            <a:tailEnd type="none" w="sm" len="sm"/>
          </a:ln>
        </p:spPr>
        <p:txBody>
          <a:bodyPr spcFirstLastPara="1" wrap="square" lIns="121900" tIns="121900" rIns="121900" bIns="121900" anchor="t" anchorCtr="0">
            <a:noAutofit/>
          </a:bodyPr>
          <a:lstStyle/>
          <a:p>
            <a:pPr algn="ctr">
              <a:buClr>
                <a:srgbClr val="FFFFFF"/>
              </a:buClr>
              <a:buSzPts val="2400"/>
            </a:pPr>
            <a:r>
              <a:rPr lang="en-US" sz="2400" dirty="0">
                <a:solidFill>
                  <a:srgbClr val="FFFFFF"/>
                </a:solidFill>
                <a:latin typeface="Calibri"/>
                <a:ea typeface="Calibri"/>
                <a:cs typeface="Calibri"/>
                <a:sym typeface="Calibri"/>
              </a:rPr>
              <a:t>ISP/CDN</a:t>
            </a:r>
            <a:endParaRPr sz="2400" dirty="0">
              <a:solidFill>
                <a:srgbClr val="FFFFFF"/>
              </a:solidFill>
              <a:latin typeface="Calibri"/>
              <a:ea typeface="Calibri"/>
              <a:cs typeface="Calibri"/>
              <a:sym typeface="Calibri"/>
            </a:endParaRPr>
          </a:p>
        </p:txBody>
      </p:sp>
      <p:sp>
        <p:nvSpPr>
          <p:cNvPr id="85" name="Google Shape;85;g3b12e2cbe4c_0_16"/>
          <p:cNvSpPr txBox="1"/>
          <p:nvPr/>
        </p:nvSpPr>
        <p:spPr>
          <a:xfrm>
            <a:off x="10544800" y="5356801"/>
            <a:ext cx="955600" cy="574412"/>
          </a:xfrm>
          <a:prstGeom prst="rect">
            <a:avLst/>
          </a:prstGeom>
          <a:noFill/>
          <a:ln>
            <a:noFill/>
          </a:ln>
        </p:spPr>
        <p:txBody>
          <a:bodyPr spcFirstLastPara="1" wrap="square" lIns="121900" tIns="121900" rIns="121900" bIns="121900" anchor="t" anchorCtr="0">
            <a:spAutoFit/>
          </a:bodyPr>
          <a:lstStyle/>
          <a:p>
            <a:pPr>
              <a:buClr>
                <a:srgbClr val="000000"/>
              </a:buClr>
              <a:buSzPts val="1600"/>
            </a:pPr>
            <a:r>
              <a:rPr lang="en-US" sz="2133">
                <a:solidFill>
                  <a:srgbClr val="000000"/>
                </a:solidFill>
                <a:latin typeface="Calibri"/>
                <a:ea typeface="Calibri"/>
                <a:cs typeface="Calibri"/>
                <a:sym typeface="Calibri"/>
              </a:rPr>
              <a:t>Name</a:t>
            </a:r>
            <a:endParaRPr sz="1867">
              <a:solidFill>
                <a:srgbClr val="000000"/>
              </a:solidFill>
              <a:latin typeface="Arial"/>
              <a:ea typeface="Arial"/>
              <a:cs typeface="Arial"/>
              <a:sym typeface="Arial"/>
            </a:endParaRPr>
          </a:p>
        </p:txBody>
      </p:sp>
      <p:sp>
        <p:nvSpPr>
          <p:cNvPr id="86" name="Google Shape;86;g3b12e2cbe4c_0_16"/>
          <p:cNvSpPr/>
          <p:nvPr/>
        </p:nvSpPr>
        <p:spPr>
          <a:xfrm>
            <a:off x="10269967" y="4020700"/>
            <a:ext cx="1532400" cy="14628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121900" tIns="121900" rIns="121900" bIns="121900" anchor="ctr" anchorCtr="0">
            <a:noAutofit/>
          </a:bodyPr>
          <a:lstStyle/>
          <a:p>
            <a:pPr algn="ctr">
              <a:buClr>
                <a:srgbClr val="595959"/>
              </a:buClr>
              <a:buSzPts val="1800"/>
            </a:pPr>
            <a:r>
              <a:rPr lang="en-US" sz="2400">
                <a:solidFill>
                  <a:srgbClr val="595959"/>
                </a:solidFill>
                <a:latin typeface="Calibri"/>
                <a:ea typeface="Calibri"/>
                <a:cs typeface="Calibri"/>
                <a:sym typeface="Calibri"/>
              </a:rPr>
              <a:t>photo</a:t>
            </a:r>
            <a:endParaRPr sz="2400">
              <a:solidFill>
                <a:srgbClr val="595959"/>
              </a:solidFill>
              <a:latin typeface="Calibri"/>
              <a:ea typeface="Calibri"/>
              <a:cs typeface="Calibri"/>
              <a:sym typeface="Calibri"/>
            </a:endParaRPr>
          </a:p>
        </p:txBody>
      </p:sp>
      <p:sp>
        <p:nvSpPr>
          <p:cNvPr id="87" name="Google Shape;87;g3b12e2cbe4c_0_16"/>
          <p:cNvSpPr txBox="1"/>
          <p:nvPr/>
        </p:nvSpPr>
        <p:spPr>
          <a:xfrm>
            <a:off x="8883200" y="142167"/>
            <a:ext cx="4000000" cy="738623"/>
          </a:xfrm>
          <a:prstGeom prst="rect">
            <a:avLst/>
          </a:prstGeom>
          <a:noFill/>
          <a:ln>
            <a:noFill/>
          </a:ln>
        </p:spPr>
        <p:txBody>
          <a:bodyPr spcFirstLastPara="1" wrap="square" lIns="121900" tIns="121900" rIns="121900" bIns="121900" anchor="t" anchorCtr="0">
            <a:spAutoFit/>
          </a:bodyPr>
          <a:lstStyle/>
          <a:p>
            <a:r>
              <a:rPr lang="en-US" sz="3200">
                <a:solidFill>
                  <a:srgbClr val="351C75"/>
                </a:solidFill>
                <a:latin typeface="Calibri"/>
                <a:ea typeface="Calibri"/>
                <a:cs typeface="Calibri"/>
                <a:sym typeface="Calibri"/>
              </a:rPr>
              <a:t>&lt;Company logo&gt;</a:t>
            </a:r>
            <a:endParaRPr sz="3200">
              <a:solidFill>
                <a:srgbClr val="351C75"/>
              </a:solidFill>
              <a:latin typeface="Calibri"/>
              <a:ea typeface="Calibri"/>
              <a:cs typeface="Calibri"/>
              <a:sym typeface="Calibri"/>
            </a:endParaRPr>
          </a:p>
        </p:txBody>
      </p:sp>
      <p:sp>
        <p:nvSpPr>
          <p:cNvPr id="88" name="Google Shape;88;g3b12e2cbe4c_0_16"/>
          <p:cNvSpPr txBox="1"/>
          <p:nvPr/>
        </p:nvSpPr>
        <p:spPr>
          <a:xfrm>
            <a:off x="3185500" y="5781967"/>
            <a:ext cx="4924400" cy="574412"/>
          </a:xfrm>
          <a:prstGeom prst="rect">
            <a:avLst/>
          </a:prstGeom>
          <a:noFill/>
          <a:ln>
            <a:noFill/>
          </a:ln>
        </p:spPr>
        <p:txBody>
          <a:bodyPr spcFirstLastPara="1" wrap="square" lIns="121900" tIns="121900" rIns="121900" bIns="121900" anchor="t" anchorCtr="0">
            <a:spAutoFit/>
          </a:bodyPr>
          <a:lstStyle/>
          <a:p>
            <a:r>
              <a:rPr lang="en-US" sz="2133">
                <a:solidFill>
                  <a:srgbClr val="000000"/>
                </a:solidFill>
                <a:latin typeface="Calibri"/>
                <a:ea typeface="Calibri"/>
                <a:cs typeface="Calibri"/>
                <a:sym typeface="Calibri"/>
              </a:rPr>
              <a:t>Updates: &lt;indicate, if any&gt;</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graphicFrame>
        <p:nvGraphicFramePr>
          <p:cNvPr id="152" name="Google Shape;152;g3b12e2cbe4c_0_135"/>
          <p:cNvGraphicFramePr/>
          <p:nvPr/>
        </p:nvGraphicFramePr>
        <p:xfrm>
          <a:off x="319334" y="960204"/>
          <a:ext cx="9589734" cy="4978908"/>
        </p:xfrm>
        <a:graphic>
          <a:graphicData uri="http://schemas.openxmlformats.org/drawingml/2006/table">
            <a:tbl>
              <a:tblPr>
                <a:noFill/>
              </a:tblPr>
              <a:tblGrid>
                <a:gridCol w="2516767">
                  <a:extLst>
                    <a:ext uri="{9D8B030D-6E8A-4147-A177-3AD203B41FA5}">
                      <a16:colId xmlns:a16="http://schemas.microsoft.com/office/drawing/2014/main" val="20000"/>
                    </a:ext>
                  </a:extLst>
                </a:gridCol>
                <a:gridCol w="3542667">
                  <a:extLst>
                    <a:ext uri="{9D8B030D-6E8A-4147-A177-3AD203B41FA5}">
                      <a16:colId xmlns:a16="http://schemas.microsoft.com/office/drawing/2014/main" val="20001"/>
                    </a:ext>
                  </a:extLst>
                </a:gridCol>
                <a:gridCol w="3530300">
                  <a:extLst>
                    <a:ext uri="{9D8B030D-6E8A-4147-A177-3AD203B41FA5}">
                      <a16:colId xmlns:a16="http://schemas.microsoft.com/office/drawing/2014/main" val="20002"/>
                    </a:ext>
                  </a:extLst>
                </a:gridCol>
              </a:tblGrid>
              <a:tr h="650200">
                <a:tc>
                  <a:txBody>
                    <a:bodyPr/>
                    <a:lstStyle/>
                    <a:p>
                      <a:pPr marL="0" marR="0" lvl="0" indent="0" algn="ctr" rtl="0">
                        <a:lnSpc>
                          <a:spcPct val="100000"/>
                        </a:lnSpc>
                        <a:spcBef>
                          <a:spcPts val="0"/>
                        </a:spcBef>
                        <a:spcAft>
                          <a:spcPts val="0"/>
                        </a:spcAft>
                        <a:buClr>
                          <a:srgbClr val="000000"/>
                        </a:buClr>
                        <a:buSzPts val="2400"/>
                        <a:buFont typeface="Calibri"/>
                        <a:buNone/>
                      </a:pPr>
                      <a:r>
                        <a:rPr lang="en-US" sz="2700" b="1" u="none" strike="noStrike" cap="none">
                          <a:latin typeface="Calibri"/>
                          <a:ea typeface="Calibri"/>
                          <a:cs typeface="Calibri"/>
                          <a:sym typeface="Calibri"/>
                        </a:rPr>
                        <a:t>Data Center</a:t>
                      </a:r>
                      <a:endParaRPr sz="2700" b="1"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000"/>
                        <a:buFont typeface="Calibri"/>
                        <a:buNone/>
                      </a:pPr>
                      <a:r>
                        <a:rPr lang="en-US" sz="2100" b="1" u="none" strike="noStrike" cap="none">
                          <a:latin typeface="Calibri"/>
                          <a:ea typeface="Calibri"/>
                          <a:cs typeface="Calibri"/>
                          <a:sym typeface="Calibri"/>
                        </a:rPr>
                        <a:t>&lt;name1&gt;</a:t>
                      </a:r>
                      <a:endParaRPr sz="2100" b="1"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000"/>
                        <a:buFont typeface="Calibri"/>
                        <a:buNone/>
                      </a:pPr>
                      <a:r>
                        <a:rPr lang="en-US" sz="2100" b="1" u="none" strike="noStrike" cap="none">
                          <a:solidFill>
                            <a:srgbClr val="000000"/>
                          </a:solidFill>
                          <a:latin typeface="Calibri"/>
                          <a:ea typeface="Calibri"/>
                          <a:cs typeface="Calibri"/>
                          <a:sym typeface="Calibri"/>
                        </a:rPr>
                        <a:t>&lt;name2&gt;</a:t>
                      </a:r>
                      <a:endParaRPr sz="2100" b="1"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491667">
                <a:tc>
                  <a:txBody>
                    <a:bodyPr/>
                    <a:lstStyle/>
                    <a:p>
                      <a:pPr marL="0" marR="0" lvl="0" indent="0" algn="ctr" rtl="0">
                        <a:lnSpc>
                          <a:spcPct val="100000"/>
                        </a:lnSpc>
                        <a:spcBef>
                          <a:spcPts val="0"/>
                        </a:spcBef>
                        <a:spcAft>
                          <a:spcPts val="0"/>
                        </a:spcAft>
                        <a:buClr>
                          <a:srgbClr val="000000"/>
                        </a:buClr>
                        <a:buSzPts val="1600"/>
                        <a:buFont typeface="Calibri"/>
                        <a:buNone/>
                      </a:pPr>
                      <a:r>
                        <a:rPr lang="en-US" sz="1600" b="1" u="none" strike="noStrike" cap="none">
                          <a:solidFill>
                            <a:srgbClr val="000000"/>
                          </a:solidFill>
                          <a:latin typeface="Calibri"/>
                          <a:ea typeface="Calibri"/>
                          <a:cs typeface="Calibri"/>
                          <a:sym typeface="Calibri"/>
                        </a:rPr>
                        <a:t>Location</a:t>
                      </a:r>
                      <a:endParaRPr sz="1600"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600" u="none" strike="noStrike" cap="none">
                          <a:solidFill>
                            <a:srgbClr val="000000"/>
                          </a:solidFill>
                          <a:latin typeface="Calibri"/>
                          <a:ea typeface="Calibri"/>
                          <a:cs typeface="Calibri"/>
                          <a:sym typeface="Calibri"/>
                        </a:rPr>
                        <a:t>&lt;City, Country&gt;</a:t>
                      </a:r>
                      <a:endParaRPr sz="1600"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600" u="none" strike="noStrike" cap="none">
                          <a:solidFill>
                            <a:srgbClr val="000000"/>
                          </a:solidFill>
                          <a:latin typeface="Calibri"/>
                          <a:ea typeface="Calibri"/>
                          <a:cs typeface="Calibri"/>
                          <a:sym typeface="Calibri"/>
                        </a:rPr>
                        <a:t>&lt;City, Country&gt;</a:t>
                      </a:r>
                      <a:endParaRPr sz="1600" u="none" strike="noStrike" cap="none">
                        <a:solidFill>
                          <a:srgbClr val="000000"/>
                        </a:solidFill>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491667">
                <a:tc>
                  <a:txBody>
                    <a:bodyPr/>
                    <a:lstStyle/>
                    <a:p>
                      <a:pPr marL="0" marR="0" lvl="0" indent="0" algn="ctr" rtl="0">
                        <a:lnSpc>
                          <a:spcPct val="100000"/>
                        </a:lnSpc>
                        <a:spcBef>
                          <a:spcPts val="0"/>
                        </a:spcBef>
                        <a:spcAft>
                          <a:spcPts val="0"/>
                        </a:spcAft>
                        <a:buClr>
                          <a:srgbClr val="000000"/>
                        </a:buClr>
                        <a:buSzPts val="1600"/>
                        <a:buFont typeface="Calibri"/>
                        <a:buNone/>
                      </a:pPr>
                      <a:r>
                        <a:rPr lang="en-US" sz="1600" b="1" u="none" strike="noStrike" cap="none">
                          <a:solidFill>
                            <a:srgbClr val="000000"/>
                          </a:solidFill>
                          <a:latin typeface="Calibri"/>
                          <a:ea typeface="Calibri"/>
                          <a:cs typeface="Calibri"/>
                          <a:sym typeface="Calibri"/>
                        </a:rPr>
                        <a:t>IXP Presence</a:t>
                      </a:r>
                      <a:endParaRPr sz="1600"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Calibri"/>
                        <a:buNone/>
                      </a:pPr>
                      <a:r>
                        <a:rPr lang="en-US" sz="1600" u="none" strike="noStrike" cap="none">
                          <a:latin typeface="Calibri"/>
                          <a:ea typeface="Calibri"/>
                          <a:cs typeface="Calibri"/>
                          <a:sym typeface="Calibri"/>
                        </a:rPr>
                        <a:t>&lt;IXPs&gt;</a:t>
                      </a:r>
                      <a:endParaRPr sz="1600"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Calibri"/>
                        <a:buNone/>
                      </a:pPr>
                      <a:r>
                        <a:rPr lang="en-US" sz="1600" u="none" strike="noStrike" cap="none">
                          <a:solidFill>
                            <a:srgbClr val="000000"/>
                          </a:solidFill>
                          <a:latin typeface="Calibri"/>
                          <a:ea typeface="Calibri"/>
                          <a:cs typeface="Calibri"/>
                          <a:sym typeface="Calibri"/>
                        </a:rPr>
                        <a:t>&lt;IXPs&gt;</a:t>
                      </a:r>
                      <a:endParaRPr sz="1600"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609560">
                <a:tc>
                  <a:txBody>
                    <a:bodyPr/>
                    <a:lstStyle/>
                    <a:p>
                      <a:pPr marL="0" marR="0" lvl="0" indent="0" algn="ctr" rtl="0">
                        <a:lnSpc>
                          <a:spcPct val="100000"/>
                        </a:lnSpc>
                        <a:spcBef>
                          <a:spcPts val="0"/>
                        </a:spcBef>
                        <a:spcAft>
                          <a:spcPts val="0"/>
                        </a:spcAft>
                        <a:buClr>
                          <a:srgbClr val="000000"/>
                        </a:buClr>
                        <a:buSzPts val="1400"/>
                        <a:buFont typeface="Arial"/>
                        <a:buNone/>
                      </a:pPr>
                      <a:r>
                        <a:rPr lang="en-US" sz="1200" b="1" u="none" strike="noStrike" cap="none">
                          <a:latin typeface="Arial"/>
                          <a:ea typeface="Arial"/>
                          <a:cs typeface="Arial"/>
                          <a:sym typeface="Arial"/>
                        </a:rPr>
                        <a:t>Colocators:</a:t>
                      </a:r>
                      <a:endParaRPr sz="1200" b="1" u="none" strike="noStrike" cap="none">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en-US" sz="1200" b="1" u="none" strike="noStrike" cap="none">
                          <a:latin typeface="Arial"/>
                          <a:ea typeface="Arial"/>
                          <a:cs typeface="Arial"/>
                          <a:sym typeface="Arial"/>
                        </a:rPr>
                        <a:t>ASN presence </a:t>
                      </a:r>
                      <a:endParaRPr sz="1200" b="1" u="none" strike="noStrike" cap="none">
                        <a:solidFill>
                          <a:srgbClr val="000000"/>
                        </a:solidFill>
                        <a:latin typeface="Arial"/>
                        <a:ea typeface="Arial"/>
                        <a:cs typeface="Arial"/>
                        <a:sym typeface="Arial"/>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a:latin typeface="Calibri"/>
                          <a:ea typeface="Calibri"/>
                          <a:cs typeface="Calibri"/>
                          <a:sym typeface="Calibri"/>
                        </a:rPr>
                        <a:t>&lt;Colocator count&gt;</a:t>
                      </a:r>
                      <a:endParaRPr sz="1600"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100"/>
                        <a:buFont typeface="Arial"/>
                        <a:buNone/>
                      </a:pPr>
                      <a:r>
                        <a:rPr lang="en-US" sz="1600">
                          <a:solidFill>
                            <a:srgbClr val="000000"/>
                          </a:solidFill>
                          <a:latin typeface="Calibri"/>
                          <a:ea typeface="Calibri"/>
                          <a:cs typeface="Calibri"/>
                          <a:sym typeface="Calibri"/>
                        </a:rPr>
                        <a:t>&lt;Colocator count&gt;</a:t>
                      </a:r>
                      <a:endParaRPr sz="1600" u="none" strike="noStrike" cap="none">
                        <a:solidFill>
                          <a:srgbClr val="000000"/>
                        </a:solidFill>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70520">
                <a:tc>
                  <a:txBody>
                    <a:bodyPr/>
                    <a:lstStyle/>
                    <a:p>
                      <a:pPr marL="0" marR="0" lvl="0" indent="0" algn="ctr" rtl="0">
                        <a:lnSpc>
                          <a:spcPct val="100000"/>
                        </a:lnSpc>
                        <a:spcBef>
                          <a:spcPts val="0"/>
                        </a:spcBef>
                        <a:spcAft>
                          <a:spcPts val="0"/>
                        </a:spcAft>
                        <a:buNone/>
                      </a:pPr>
                      <a:r>
                        <a:rPr lang="en-US" sz="1200" b="1"/>
                        <a:t>Subsea cables presence/access</a:t>
                      </a:r>
                      <a:endParaRPr sz="1200" b="1" u="none" strike="noStrike" cap="none">
                        <a:latin typeface="Arial"/>
                        <a:ea typeface="Arial"/>
                        <a:cs typeface="Arial"/>
                        <a:sym typeface="Arial"/>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en-US" sz="1600">
                          <a:solidFill>
                            <a:srgbClr val="000000"/>
                          </a:solidFill>
                          <a:latin typeface="Calibri"/>
                          <a:ea typeface="Calibri"/>
                          <a:cs typeface="Calibri"/>
                          <a:sym typeface="Calibri"/>
                        </a:rPr>
                        <a:t>&lt;Landed / Extended&gt;</a:t>
                      </a:r>
                      <a:endParaRPr sz="1600">
                        <a:solidFill>
                          <a:srgbClr val="000000"/>
                        </a:solidFill>
                        <a:latin typeface="Calibri"/>
                        <a:ea typeface="Calibri"/>
                        <a:cs typeface="Calibri"/>
                        <a:sym typeface="Calibri"/>
                      </a:endParaRPr>
                    </a:p>
                    <a:p>
                      <a:pPr marL="0" lvl="0" indent="0" algn="ctr" rtl="0">
                        <a:spcBef>
                          <a:spcPts val="0"/>
                        </a:spcBef>
                        <a:spcAft>
                          <a:spcPts val="0"/>
                        </a:spcAft>
                        <a:buClr>
                          <a:srgbClr val="000000"/>
                        </a:buClr>
                        <a:buSzPts val="1100"/>
                        <a:buFont typeface="Arial"/>
                        <a:buNone/>
                      </a:pPr>
                      <a:endParaRPr sz="1200" b="1">
                        <a:solidFill>
                          <a:srgbClr val="000000"/>
                        </a:solidFill>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100"/>
                        <a:buFont typeface="Arial"/>
                        <a:buNone/>
                      </a:pPr>
                      <a:r>
                        <a:rPr lang="en-US" sz="1600">
                          <a:solidFill>
                            <a:srgbClr val="000000"/>
                          </a:solidFill>
                          <a:latin typeface="Calibri"/>
                          <a:ea typeface="Calibri"/>
                          <a:cs typeface="Calibri"/>
                          <a:sym typeface="Calibri"/>
                        </a:rPr>
                        <a:t>&lt;Landed / Extended&gt;</a:t>
                      </a:r>
                      <a:endParaRPr sz="1600">
                        <a:solidFill>
                          <a:srgbClr val="000000"/>
                        </a:solidFill>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650200">
                <a:tc>
                  <a:txBody>
                    <a:bodyPr/>
                    <a:lstStyle/>
                    <a:p>
                      <a:pPr marL="0" lvl="0" indent="0" algn="ctr" rtl="0">
                        <a:spcBef>
                          <a:spcPts val="0"/>
                        </a:spcBef>
                        <a:spcAft>
                          <a:spcPts val="0"/>
                        </a:spcAft>
                        <a:buNone/>
                      </a:pPr>
                      <a:r>
                        <a:rPr lang="en-US" sz="1200" b="1">
                          <a:solidFill>
                            <a:srgbClr val="000000"/>
                          </a:solidFill>
                        </a:rPr>
                        <a:t>DC specification </a:t>
                      </a:r>
                      <a:endParaRPr sz="1200" b="1">
                        <a:solidFill>
                          <a:srgbClr val="000000"/>
                        </a:solidFill>
                      </a:endParaRPr>
                    </a:p>
                    <a:p>
                      <a:pPr marL="0" lvl="0" indent="0" algn="ctr" rtl="0">
                        <a:spcBef>
                          <a:spcPts val="0"/>
                        </a:spcBef>
                        <a:spcAft>
                          <a:spcPts val="0"/>
                        </a:spcAft>
                        <a:buNone/>
                      </a:pPr>
                      <a:r>
                        <a:rPr lang="en-US" sz="1200">
                          <a:solidFill>
                            <a:srgbClr val="000000"/>
                          </a:solidFill>
                        </a:rPr>
                        <a:t>(Rack, Floor space, Power)</a:t>
                      </a:r>
                      <a:endParaRPr sz="1200"/>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300">
                          <a:latin typeface="Calibri"/>
                          <a:ea typeface="Calibri"/>
                          <a:cs typeface="Calibri"/>
                          <a:sym typeface="Calibri"/>
                        </a:rPr>
                        <a:t>&lt;rack count /util, Floor space max power&gt;</a:t>
                      </a:r>
                      <a:endParaRPr sz="1300">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100"/>
                        <a:buFont typeface="Arial"/>
                        <a:buNone/>
                      </a:pPr>
                      <a:r>
                        <a:rPr lang="en-US" sz="1300">
                          <a:solidFill>
                            <a:srgbClr val="000000"/>
                          </a:solidFill>
                          <a:latin typeface="Calibri"/>
                          <a:ea typeface="Calibri"/>
                          <a:cs typeface="Calibri"/>
                          <a:sym typeface="Calibri"/>
                        </a:rPr>
                        <a:t>&lt;rack count /util, Floor space max power&gt;</a:t>
                      </a:r>
                      <a:endParaRPr sz="1300">
                        <a:solidFill>
                          <a:srgbClr val="000000"/>
                        </a:solidFill>
                        <a:latin typeface="Calibri"/>
                        <a:ea typeface="Calibri"/>
                        <a:cs typeface="Calibri"/>
                        <a:sym typeface="Calibri"/>
                      </a:endParaRPr>
                    </a:p>
                    <a:p>
                      <a:pPr marL="0" lvl="0" indent="0" algn="l" rtl="0">
                        <a:spcBef>
                          <a:spcPts val="0"/>
                        </a:spcBef>
                        <a:spcAft>
                          <a:spcPts val="0"/>
                        </a:spcAft>
                        <a:buClr>
                          <a:srgbClr val="000000"/>
                        </a:buClr>
                        <a:buSzPts val="1100"/>
                        <a:buFont typeface="Arial"/>
                        <a:buNone/>
                      </a:pPr>
                      <a:endParaRPr sz="1300">
                        <a:solidFill>
                          <a:srgbClr val="000000"/>
                        </a:solidFill>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491667">
                <a:tc>
                  <a:txBody>
                    <a:bodyPr/>
                    <a:lstStyle/>
                    <a:p>
                      <a:pPr marL="0" marR="0" lvl="0" indent="0" algn="ctr" rtl="0">
                        <a:lnSpc>
                          <a:spcPct val="100000"/>
                        </a:lnSpc>
                        <a:spcBef>
                          <a:spcPts val="0"/>
                        </a:spcBef>
                        <a:spcAft>
                          <a:spcPts val="0"/>
                        </a:spcAft>
                        <a:buNone/>
                      </a:pPr>
                      <a:r>
                        <a:rPr lang="en-US" sz="1200" b="1">
                          <a:solidFill>
                            <a:srgbClr val="000000"/>
                          </a:solidFill>
                        </a:rPr>
                        <a:t>DC URL reference</a:t>
                      </a:r>
                      <a:endParaRPr sz="1200" b="1">
                        <a:solidFill>
                          <a:srgbClr val="000000"/>
                        </a:solidFill>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a:latin typeface="Calibri"/>
                          <a:ea typeface="Calibri"/>
                          <a:cs typeface="Calibri"/>
                          <a:sym typeface="Calibri"/>
                        </a:rPr>
                        <a:t>DC website</a:t>
                      </a:r>
                      <a:endParaRPr sz="1600">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en-US" sz="1600">
                          <a:solidFill>
                            <a:srgbClr val="000000"/>
                          </a:solidFill>
                          <a:latin typeface="Calibri"/>
                          <a:ea typeface="Calibri"/>
                          <a:cs typeface="Calibri"/>
                          <a:sym typeface="Calibri"/>
                        </a:rPr>
                        <a:t>DC website</a:t>
                      </a:r>
                      <a:endParaRPr sz="1600">
                        <a:solidFill>
                          <a:srgbClr val="000000"/>
                        </a:solidFill>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491667">
                <a:tc>
                  <a:txBody>
                    <a:bodyPr/>
                    <a:lstStyle/>
                    <a:p>
                      <a:pPr marL="0" marR="0" lvl="0" indent="0" algn="ctr" rtl="0">
                        <a:lnSpc>
                          <a:spcPct val="100000"/>
                        </a:lnSpc>
                        <a:spcBef>
                          <a:spcPts val="0"/>
                        </a:spcBef>
                        <a:spcAft>
                          <a:spcPts val="0"/>
                        </a:spcAft>
                        <a:buNone/>
                      </a:pPr>
                      <a:r>
                        <a:rPr lang="en-US" sz="1200" b="1">
                          <a:solidFill>
                            <a:srgbClr val="000000"/>
                          </a:solidFill>
                        </a:rPr>
                        <a:t>DC to DC Interconnection</a:t>
                      </a:r>
                      <a:endParaRPr sz="1200" b="1"/>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a:latin typeface="Calibri"/>
                          <a:ea typeface="Calibri"/>
                          <a:cs typeface="Calibri"/>
                          <a:sym typeface="Calibri"/>
                        </a:rPr>
                        <a:t>&lt;DCs with interconnection &amp; type&gt;</a:t>
                      </a:r>
                      <a:endParaRPr sz="1600">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100"/>
                        <a:buFont typeface="Arial"/>
                        <a:buNone/>
                      </a:pPr>
                      <a:r>
                        <a:rPr lang="en-US" sz="1600">
                          <a:solidFill>
                            <a:srgbClr val="000000"/>
                          </a:solidFill>
                          <a:latin typeface="Calibri"/>
                          <a:ea typeface="Calibri"/>
                          <a:cs typeface="Calibri"/>
                          <a:sym typeface="Calibri"/>
                        </a:rPr>
                        <a:t>&lt;DCs with interconnection &amp; type&gt;</a:t>
                      </a:r>
                      <a:endParaRPr sz="1600">
                        <a:solidFill>
                          <a:srgbClr val="000000"/>
                        </a:solidFill>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r h="426680">
                <a:tc>
                  <a:txBody>
                    <a:bodyPr/>
                    <a:lstStyle/>
                    <a:p>
                      <a:pPr marL="0" marR="0" lvl="0" indent="0" algn="ctr" rtl="0">
                        <a:lnSpc>
                          <a:spcPct val="100000"/>
                        </a:lnSpc>
                        <a:spcBef>
                          <a:spcPts val="0"/>
                        </a:spcBef>
                        <a:spcAft>
                          <a:spcPts val="0"/>
                        </a:spcAft>
                        <a:buClr>
                          <a:srgbClr val="000000"/>
                        </a:buClr>
                        <a:buSzPts val="1400"/>
                        <a:buFont typeface="Arial"/>
                        <a:buNone/>
                      </a:pPr>
                      <a:r>
                        <a:rPr lang="en-US" sz="1200" b="1" u="none" strike="noStrike" cap="none">
                          <a:solidFill>
                            <a:srgbClr val="000000"/>
                          </a:solidFill>
                          <a:latin typeface="Arial"/>
                          <a:ea typeface="Arial"/>
                          <a:cs typeface="Arial"/>
                          <a:sym typeface="Arial"/>
                        </a:rPr>
                        <a:t>Peeringdb</a:t>
                      </a:r>
                      <a:endParaRPr sz="1200" b="1" u="none" strike="noStrike" cap="none">
                        <a:solidFill>
                          <a:srgbClr val="000000"/>
                        </a:solidFill>
                        <a:latin typeface="Arial"/>
                        <a:ea typeface="Arial"/>
                        <a:cs typeface="Arial"/>
                        <a:sym typeface="Arial"/>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100"/>
                        <a:buFont typeface="Arial"/>
                        <a:buNone/>
                      </a:pPr>
                      <a:r>
                        <a:rPr lang="en-US" sz="900">
                          <a:solidFill>
                            <a:srgbClr val="000000"/>
                          </a:solidFill>
                          <a:latin typeface="Calibri"/>
                          <a:ea typeface="Calibri"/>
                          <a:cs typeface="Calibri"/>
                          <a:sym typeface="Calibri"/>
                        </a:rPr>
                        <a:t>&lt;https://www.peeringdb.com/fac/xxx&gt;</a:t>
                      </a:r>
                      <a:endParaRPr sz="900" u="none" strike="noStrike" cap="none">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rgbClr val="000000"/>
                        </a:buClr>
                        <a:buSzPts val="1100"/>
                        <a:buFont typeface="Arial"/>
                        <a:buNone/>
                      </a:pPr>
                      <a:r>
                        <a:rPr lang="en-US" sz="900">
                          <a:solidFill>
                            <a:srgbClr val="000000"/>
                          </a:solidFill>
                          <a:latin typeface="Calibri"/>
                          <a:ea typeface="Calibri"/>
                          <a:cs typeface="Calibri"/>
                          <a:sym typeface="Calibri"/>
                        </a:rPr>
                        <a:t>&lt;https://www.peeringdb.com/fac/xxx&gt;</a:t>
                      </a:r>
                      <a:endParaRPr sz="1600" u="none" strike="noStrike" cap="none">
                        <a:solidFill>
                          <a:srgbClr val="000000"/>
                        </a:solidFill>
                        <a:latin typeface="Calibri"/>
                        <a:ea typeface="Calibri"/>
                        <a:cs typeface="Calibri"/>
                        <a:sym typeface="Calibri"/>
                      </a:endParaRPr>
                    </a:p>
                  </a:txBody>
                  <a:tcPr marL="121900" marR="121900" marT="121900" marB="1219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153" name="Google Shape;153;g3b12e2cbe4c_0_135"/>
          <p:cNvSpPr txBox="1"/>
          <p:nvPr/>
        </p:nvSpPr>
        <p:spPr>
          <a:xfrm>
            <a:off x="8497764" y="97811"/>
            <a:ext cx="3478000" cy="1167200"/>
          </a:xfrm>
          <a:prstGeom prst="rect">
            <a:avLst/>
          </a:prstGeom>
          <a:noFill/>
          <a:ln>
            <a:noFill/>
          </a:ln>
        </p:spPr>
        <p:txBody>
          <a:bodyPr spcFirstLastPara="1" wrap="square" lIns="121900" tIns="121900" rIns="121900" bIns="121900" anchor="t" anchorCtr="0">
            <a:noAutofit/>
          </a:bodyPr>
          <a:lstStyle/>
          <a:p>
            <a:pPr>
              <a:buClr>
                <a:srgbClr val="351C75"/>
              </a:buClr>
              <a:buSzPts val="2800"/>
            </a:pPr>
            <a:r>
              <a:rPr lang="en-US" sz="3733">
                <a:solidFill>
                  <a:srgbClr val="351C75"/>
                </a:solidFill>
                <a:latin typeface="Calibri"/>
                <a:ea typeface="Calibri"/>
                <a:cs typeface="Calibri"/>
                <a:sym typeface="Calibri"/>
              </a:rPr>
              <a:t>&lt;Company logo&gt;</a:t>
            </a:r>
            <a:endParaRPr sz="3733">
              <a:solidFill>
                <a:srgbClr val="351C75"/>
              </a:solidFill>
              <a:latin typeface="Calibri"/>
              <a:ea typeface="Calibri"/>
              <a:cs typeface="Calibri"/>
              <a:sym typeface="Calibri"/>
            </a:endParaRPr>
          </a:p>
        </p:txBody>
      </p:sp>
      <p:sp>
        <p:nvSpPr>
          <p:cNvPr id="154" name="Google Shape;154;g3b12e2cbe4c_0_135"/>
          <p:cNvSpPr txBox="1"/>
          <p:nvPr/>
        </p:nvSpPr>
        <p:spPr>
          <a:xfrm>
            <a:off x="9802415" y="4196758"/>
            <a:ext cx="2389600" cy="779532"/>
          </a:xfrm>
          <a:prstGeom prst="rect">
            <a:avLst/>
          </a:prstGeom>
          <a:noFill/>
          <a:ln>
            <a:noFill/>
          </a:ln>
        </p:spPr>
        <p:txBody>
          <a:bodyPr spcFirstLastPara="1" wrap="square" lIns="121900" tIns="121900" rIns="121900" bIns="121900" anchor="t" anchorCtr="0">
            <a:spAutoFit/>
          </a:bodyPr>
          <a:lstStyle/>
          <a:p>
            <a:pPr algn="ctr">
              <a:buClr>
                <a:srgbClr val="000000"/>
              </a:buClr>
              <a:buSzPts val="1300"/>
            </a:pPr>
            <a:r>
              <a:rPr lang="en-US" sz="1733">
                <a:solidFill>
                  <a:srgbClr val="000000"/>
                </a:solidFill>
                <a:latin typeface="Calibri"/>
                <a:ea typeface="Calibri"/>
                <a:cs typeface="Calibri"/>
                <a:sym typeface="Calibri"/>
              </a:rPr>
              <a:t>Contact Person/s</a:t>
            </a:r>
            <a:endParaRPr sz="1733">
              <a:solidFill>
                <a:srgbClr val="000000"/>
              </a:solidFill>
              <a:latin typeface="Calibri"/>
              <a:ea typeface="Calibri"/>
              <a:cs typeface="Calibri"/>
              <a:sym typeface="Calibri"/>
            </a:endParaRPr>
          </a:p>
          <a:p>
            <a:pPr algn="ctr">
              <a:buClr>
                <a:srgbClr val="000000"/>
              </a:buClr>
              <a:buSzPts val="1300"/>
            </a:pPr>
            <a:r>
              <a:rPr lang="en-US" sz="1733">
                <a:solidFill>
                  <a:srgbClr val="000000"/>
                </a:solidFill>
                <a:latin typeface="Calibri"/>
                <a:ea typeface="Calibri"/>
                <a:cs typeface="Calibri"/>
                <a:sym typeface="Calibri"/>
              </a:rPr>
              <a:t>Contact information</a:t>
            </a:r>
            <a:endParaRPr sz="1733">
              <a:solidFill>
                <a:srgbClr val="000000"/>
              </a:solidFill>
              <a:latin typeface="Calibri"/>
              <a:ea typeface="Calibri"/>
              <a:cs typeface="Calibri"/>
              <a:sym typeface="Calibri"/>
            </a:endParaRPr>
          </a:p>
        </p:txBody>
      </p:sp>
      <p:sp>
        <p:nvSpPr>
          <p:cNvPr id="155" name="Google Shape;155;g3b12e2cbe4c_0_135"/>
          <p:cNvSpPr txBox="1"/>
          <p:nvPr/>
        </p:nvSpPr>
        <p:spPr>
          <a:xfrm>
            <a:off x="4123967" y="49881"/>
            <a:ext cx="4722800" cy="1167200"/>
          </a:xfrm>
          <a:prstGeom prst="rect">
            <a:avLst/>
          </a:prstGeom>
          <a:noFill/>
          <a:ln>
            <a:noFill/>
          </a:ln>
        </p:spPr>
        <p:txBody>
          <a:bodyPr spcFirstLastPara="1" wrap="square" lIns="121900" tIns="121900" rIns="121900" bIns="121900" anchor="t" anchorCtr="0">
            <a:noAutofit/>
          </a:bodyPr>
          <a:lstStyle/>
          <a:p>
            <a:pPr>
              <a:buClr>
                <a:srgbClr val="000000"/>
              </a:buClr>
              <a:buSzPts val="3700"/>
            </a:pPr>
            <a:r>
              <a:rPr lang="en-US" sz="4933" b="1">
                <a:solidFill>
                  <a:srgbClr val="000000"/>
                </a:solidFill>
                <a:latin typeface="Calibri"/>
                <a:ea typeface="Calibri"/>
                <a:cs typeface="Calibri"/>
                <a:sym typeface="Calibri"/>
              </a:rPr>
              <a:t>&lt;Company&gt;</a:t>
            </a:r>
            <a:endParaRPr sz="4933" b="1">
              <a:solidFill>
                <a:srgbClr val="000000"/>
              </a:solidFill>
              <a:latin typeface="Calibri"/>
              <a:ea typeface="Calibri"/>
              <a:cs typeface="Calibri"/>
              <a:sym typeface="Calibri"/>
            </a:endParaRPr>
          </a:p>
        </p:txBody>
      </p:sp>
      <p:sp>
        <p:nvSpPr>
          <p:cNvPr id="156" name="Google Shape;156;g3b12e2cbe4c_0_135"/>
          <p:cNvSpPr txBox="1"/>
          <p:nvPr/>
        </p:nvSpPr>
        <p:spPr>
          <a:xfrm rot="-677">
            <a:off x="-104" y="600"/>
            <a:ext cx="2031200" cy="532800"/>
          </a:xfrm>
          <a:prstGeom prst="rect">
            <a:avLst/>
          </a:prstGeom>
          <a:solidFill>
            <a:srgbClr val="FF9900"/>
          </a:solidFill>
          <a:ln w="19050" cap="flat" cmpd="sng">
            <a:solidFill>
              <a:srgbClr val="FF9900"/>
            </a:solidFill>
            <a:prstDash val="solid"/>
            <a:round/>
            <a:headEnd type="none" w="sm" len="sm"/>
            <a:tailEnd type="none" w="sm" len="sm"/>
          </a:ln>
        </p:spPr>
        <p:txBody>
          <a:bodyPr spcFirstLastPara="1" wrap="square" lIns="121900" tIns="121900" rIns="121900" bIns="121900" anchor="t" anchorCtr="0">
            <a:noAutofit/>
          </a:bodyPr>
          <a:lstStyle/>
          <a:p>
            <a:pPr algn="ctr">
              <a:buClr>
                <a:srgbClr val="FFFFFF"/>
              </a:buClr>
              <a:buSzPts val="2400"/>
            </a:pPr>
            <a:r>
              <a:rPr lang="en-US" sz="2400">
                <a:solidFill>
                  <a:srgbClr val="FFFFFF"/>
                </a:solidFill>
                <a:latin typeface="Calibri"/>
                <a:ea typeface="Calibri"/>
                <a:cs typeface="Calibri"/>
                <a:sym typeface="Calibri"/>
              </a:rPr>
              <a:t>Data Center</a:t>
            </a:r>
            <a:endParaRPr sz="2400">
              <a:solidFill>
                <a:srgbClr val="FFFFFF"/>
              </a:solidFill>
              <a:latin typeface="Calibri"/>
              <a:ea typeface="Calibri"/>
              <a:cs typeface="Calibri"/>
              <a:sym typeface="Calibri"/>
            </a:endParaRPr>
          </a:p>
        </p:txBody>
      </p:sp>
      <p:sp>
        <p:nvSpPr>
          <p:cNvPr id="157" name="Google Shape;157;g3b12e2cbe4c_0_135"/>
          <p:cNvSpPr/>
          <p:nvPr/>
        </p:nvSpPr>
        <p:spPr>
          <a:xfrm>
            <a:off x="10070333" y="2491500"/>
            <a:ext cx="1973200" cy="16288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121900" tIns="121900" rIns="121900" bIns="121900" anchor="ctr" anchorCtr="0">
            <a:noAutofit/>
          </a:bodyPr>
          <a:lstStyle/>
          <a:p>
            <a:pPr algn="ctr">
              <a:buClr>
                <a:srgbClr val="595959"/>
              </a:buClr>
              <a:buSzPts val="1800"/>
            </a:pPr>
            <a:endParaRPr sz="1867">
              <a:solidFill>
                <a:srgbClr val="000000"/>
              </a:solidFill>
              <a:latin typeface="Arial"/>
              <a:ea typeface="Arial"/>
              <a:cs typeface="Arial"/>
              <a:sym typeface="Arial"/>
            </a:endParaRPr>
          </a:p>
          <a:p>
            <a:pPr algn="ctr">
              <a:buClr>
                <a:srgbClr val="595959"/>
              </a:buClr>
              <a:buSzPts val="1800"/>
            </a:pPr>
            <a:r>
              <a:rPr lang="en-US" sz="2400">
                <a:solidFill>
                  <a:srgbClr val="595959"/>
                </a:solidFill>
                <a:latin typeface="Calibri"/>
                <a:ea typeface="Calibri"/>
                <a:cs typeface="Calibri"/>
                <a:sym typeface="Calibri"/>
              </a:rPr>
              <a:t>photo</a:t>
            </a:r>
            <a:endParaRPr sz="2400">
              <a:solidFill>
                <a:srgbClr val="595959"/>
              </a:solidFill>
              <a:latin typeface="Calibri"/>
              <a:ea typeface="Calibri"/>
              <a:cs typeface="Calibri"/>
              <a:sym typeface="Calibri"/>
            </a:endParaRPr>
          </a:p>
        </p:txBody>
      </p:sp>
      <p:sp>
        <p:nvSpPr>
          <p:cNvPr id="158" name="Google Shape;158;g3b12e2cbe4c_0_135"/>
          <p:cNvSpPr txBox="1"/>
          <p:nvPr/>
        </p:nvSpPr>
        <p:spPr>
          <a:xfrm>
            <a:off x="410633" y="5991134"/>
            <a:ext cx="4924400" cy="574412"/>
          </a:xfrm>
          <a:prstGeom prst="rect">
            <a:avLst/>
          </a:prstGeom>
          <a:noFill/>
          <a:ln>
            <a:noFill/>
          </a:ln>
        </p:spPr>
        <p:txBody>
          <a:bodyPr spcFirstLastPara="1" wrap="square" lIns="121900" tIns="121900" rIns="121900" bIns="121900" anchor="t" anchorCtr="0">
            <a:spAutoFit/>
          </a:bodyPr>
          <a:lstStyle/>
          <a:p>
            <a:r>
              <a:rPr lang="en-US" sz="2133">
                <a:solidFill>
                  <a:srgbClr val="000000"/>
                </a:solidFill>
                <a:latin typeface="Calibri"/>
                <a:ea typeface="Calibri"/>
                <a:cs typeface="Calibri"/>
                <a:sym typeface="Calibri"/>
              </a:rPr>
              <a:t>Updates: &lt;indicate, if any&gt;</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Color Cover">
            <a:extLst>
              <a:ext uri="{FF2B5EF4-FFF2-40B4-BE49-F238E27FC236}">
                <a16:creationId xmlns:a16="http://schemas.microsoft.com/office/drawing/2014/main" id="{8B2B1708-8CE4-4A20-94F5-55118AE2CB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2" name="Group 31">
            <a:extLst>
              <a:ext uri="{FF2B5EF4-FFF2-40B4-BE49-F238E27FC236}">
                <a16:creationId xmlns:a16="http://schemas.microsoft.com/office/drawing/2014/main" id="{3E84BE2F-C43D-43D9-A96D-1526003268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064235" cy="6858000"/>
            <a:chOff x="651279" y="598259"/>
            <a:chExt cx="10889442" cy="5680742"/>
          </a:xfrm>
        </p:grpSpPr>
        <p:sp>
          <p:nvSpPr>
            <p:cNvPr id="33" name="Color">
              <a:extLst>
                <a:ext uri="{FF2B5EF4-FFF2-40B4-BE49-F238E27FC236}">
                  <a16:creationId xmlns:a16="http://schemas.microsoft.com/office/drawing/2014/main" id="{E7400609-3385-4926-AD61-85A199F074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Color">
              <a:extLst>
                <a:ext uri="{FF2B5EF4-FFF2-40B4-BE49-F238E27FC236}">
                  <a16:creationId xmlns:a16="http://schemas.microsoft.com/office/drawing/2014/main" id="{9E9E1A20-C3CA-40B4-8D3A-3EAC12D69A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3" name="Picture 22">
            <a:extLst>
              <a:ext uri="{FF2B5EF4-FFF2-40B4-BE49-F238E27FC236}">
                <a16:creationId xmlns:a16="http://schemas.microsoft.com/office/drawing/2014/main" id="{9C00A5CD-C4E6-48AD-9685-2A699A760F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92172" y="598259"/>
            <a:ext cx="3582980" cy="2814583"/>
          </a:xfrm>
          <a:prstGeom prst="rect">
            <a:avLst/>
          </a:prstGeom>
        </p:spPr>
      </p:pic>
      <p:pic>
        <p:nvPicPr>
          <p:cNvPr id="19" name="Picture 18">
            <a:extLst>
              <a:ext uri="{FF2B5EF4-FFF2-40B4-BE49-F238E27FC236}">
                <a16:creationId xmlns:a16="http://schemas.microsoft.com/office/drawing/2014/main" id="{FF2E5F65-56AC-4B21-A1FB-D7B6139501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92172" y="4063060"/>
            <a:ext cx="4756760" cy="1617298"/>
          </a:xfrm>
          <a:prstGeom prst="rect">
            <a:avLst/>
          </a:prstGeom>
        </p:spPr>
      </p:pic>
      <p:grpSp>
        <p:nvGrpSpPr>
          <p:cNvPr id="36" name="Group 35">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37" name="Freeform: Shape 36">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4" name="Freeform: Shape 43">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5" name="Freeform: Shape 44">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6" name="Freeform: Shape 45">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7" name="Freeform: Shape 46">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8" name="Freeform: Shape 47">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3" name="Freeform: Shape 42">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extBox 1">
            <a:extLst>
              <a:ext uri="{FF2B5EF4-FFF2-40B4-BE49-F238E27FC236}">
                <a16:creationId xmlns:a16="http://schemas.microsoft.com/office/drawing/2014/main" id="{A5C1EDF7-5853-A22E-B36D-A5B2E78542AB}"/>
              </a:ext>
            </a:extLst>
          </p:cNvPr>
          <p:cNvSpPr txBox="1"/>
          <p:nvPr/>
        </p:nvSpPr>
        <p:spPr>
          <a:xfrm>
            <a:off x="1012644" y="598260"/>
            <a:ext cx="4879001" cy="3026128"/>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800" b="1">
                <a:solidFill>
                  <a:schemeClr val="bg1"/>
                </a:solidFill>
                <a:latin typeface="+mj-lt"/>
                <a:ea typeface="+mj-ea"/>
                <a:cs typeface="+mj-cs"/>
              </a:rPr>
              <a:t>MMIX MMNOG</a:t>
            </a:r>
          </a:p>
          <a:p>
            <a:pPr>
              <a:lnSpc>
                <a:spcPct val="90000"/>
              </a:lnSpc>
              <a:spcBef>
                <a:spcPct val="0"/>
              </a:spcBef>
              <a:spcAft>
                <a:spcPts val="600"/>
              </a:spcAft>
            </a:pPr>
            <a:r>
              <a:rPr lang="en-US" sz="4800" b="1">
                <a:solidFill>
                  <a:schemeClr val="bg1"/>
                </a:solidFill>
                <a:latin typeface="+mj-lt"/>
                <a:ea typeface="+mj-ea"/>
                <a:cs typeface="+mj-cs"/>
              </a:rPr>
              <a:t>Forum 2026</a:t>
            </a:r>
          </a:p>
        </p:txBody>
      </p:sp>
      <p:sp>
        <p:nvSpPr>
          <p:cNvPr id="5" name="Slide Number Placeholder 4">
            <a:extLst>
              <a:ext uri="{FF2B5EF4-FFF2-40B4-BE49-F238E27FC236}">
                <a16:creationId xmlns:a16="http://schemas.microsoft.com/office/drawing/2014/main" id="{998A2E07-C020-408B-818B-D6430638A417}"/>
              </a:ext>
            </a:extLst>
          </p:cNvPr>
          <p:cNvSpPr>
            <a:spLocks noGrp="1"/>
          </p:cNvSpPr>
          <p:nvPr>
            <p:ph type="sldNum" sz="quarter" idx="12"/>
          </p:nvPr>
        </p:nvSpPr>
        <p:spPr>
          <a:xfrm>
            <a:off x="11548272" y="6217920"/>
            <a:ext cx="640080" cy="640080"/>
          </a:xfrm>
        </p:spPr>
        <p:txBody>
          <a:bodyPr vert="horz" lIns="91440" tIns="45720" rIns="91440" bIns="45720" rtlCol="0" anchor="ctr">
            <a:normAutofit/>
          </a:bodyPr>
          <a:lstStyle/>
          <a:p>
            <a:pPr algn="ctr">
              <a:spcAft>
                <a:spcPts val="600"/>
              </a:spcAft>
            </a:pPr>
            <a:fld id="{41DB359F-991E-4688-A1EE-E5870B731E76}" type="slidenum">
              <a:rPr lang="en-US" sz="1600">
                <a:solidFill>
                  <a:schemeClr val="tx2"/>
                </a:solidFill>
              </a:rPr>
              <a:pPr algn="ctr">
                <a:spcAft>
                  <a:spcPts val="600"/>
                </a:spcAft>
              </a:pPr>
              <a:t>7</a:t>
            </a:fld>
            <a:endParaRPr lang="en-US" sz="1600">
              <a:solidFill>
                <a:schemeClr val="tx2"/>
              </a:solidFill>
            </a:endParaRPr>
          </a:p>
        </p:txBody>
      </p:sp>
    </p:spTree>
    <p:extLst>
      <p:ext uri="{BB962C8B-B14F-4D97-AF65-F5344CB8AC3E}">
        <p14:creationId xmlns:p14="http://schemas.microsoft.com/office/powerpoint/2010/main" val="4026230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03E5E97-C8F8-CC4B-AE10-32B3F0CF46E0}">
  <we:reference id="wa200003964" version="1.0.0.0" store="en-US" storeType="OMEX"/>
  <we:alternateReferences>
    <we:reference id="wa200003964" version="1.0.0.0" store="wa200003964"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57</TotalTime>
  <Words>461</Words>
  <Application>Microsoft Macintosh PowerPoint</Application>
  <PresentationFormat>Widescreen</PresentationFormat>
  <Paragraphs>85</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Arial</vt:lpstr>
      <vt:lpstr>Calibri</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Thet Su</dc:creator>
  <cp:lastModifiedBy>Kaung Khant Kyaw</cp:lastModifiedBy>
  <cp:revision>3</cp:revision>
  <dcterms:created xsi:type="dcterms:W3CDTF">2026-02-20T07:37:51Z</dcterms:created>
  <dcterms:modified xsi:type="dcterms:W3CDTF">2026-03-10T03:45:37Z</dcterms:modified>
</cp:coreProperties>
</file>